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3"/>
  </p:notesMasterIdLst>
  <p:sldIdLst>
    <p:sldId id="256" r:id="rId2"/>
  </p:sldIdLst>
  <p:sldSz cx="51206400" cy="32918400"/>
  <p:notesSz cx="6858000" cy="9296400"/>
  <p:defaultTextStyle>
    <a:defPPr>
      <a:defRPr lang="en-US"/>
    </a:defPPr>
    <a:lvl1pPr algn="l" rtl="0" fontAlgn="base">
      <a:spcBef>
        <a:spcPct val="50000"/>
      </a:spcBef>
      <a:spcAft>
        <a:spcPct val="0"/>
      </a:spcAft>
      <a:defRPr kumimoji="1" b="1" kern="1200">
        <a:solidFill>
          <a:schemeClr val="accent2"/>
        </a:solidFill>
        <a:latin typeface="Arial" charset="0"/>
        <a:ea typeface="新細明體" pitchFamily="18" charset="-120"/>
        <a:cs typeface="+mn-cs"/>
      </a:defRPr>
    </a:lvl1pPr>
    <a:lvl2pPr marL="457200" algn="l" rtl="0" fontAlgn="base">
      <a:spcBef>
        <a:spcPct val="50000"/>
      </a:spcBef>
      <a:spcAft>
        <a:spcPct val="0"/>
      </a:spcAft>
      <a:defRPr kumimoji="1" b="1" kern="1200">
        <a:solidFill>
          <a:schemeClr val="accent2"/>
        </a:solidFill>
        <a:latin typeface="Arial" charset="0"/>
        <a:ea typeface="新細明體" pitchFamily="18" charset="-120"/>
        <a:cs typeface="+mn-cs"/>
      </a:defRPr>
    </a:lvl2pPr>
    <a:lvl3pPr marL="914400" algn="l" rtl="0" fontAlgn="base">
      <a:spcBef>
        <a:spcPct val="50000"/>
      </a:spcBef>
      <a:spcAft>
        <a:spcPct val="0"/>
      </a:spcAft>
      <a:defRPr kumimoji="1" b="1" kern="1200">
        <a:solidFill>
          <a:schemeClr val="accent2"/>
        </a:solidFill>
        <a:latin typeface="Arial" charset="0"/>
        <a:ea typeface="新細明體" pitchFamily="18" charset="-120"/>
        <a:cs typeface="+mn-cs"/>
      </a:defRPr>
    </a:lvl3pPr>
    <a:lvl4pPr marL="1371600" algn="l" rtl="0" fontAlgn="base">
      <a:spcBef>
        <a:spcPct val="50000"/>
      </a:spcBef>
      <a:spcAft>
        <a:spcPct val="0"/>
      </a:spcAft>
      <a:defRPr kumimoji="1" b="1" kern="1200">
        <a:solidFill>
          <a:schemeClr val="accent2"/>
        </a:solidFill>
        <a:latin typeface="Arial" charset="0"/>
        <a:ea typeface="新細明體" pitchFamily="18" charset="-120"/>
        <a:cs typeface="+mn-cs"/>
      </a:defRPr>
    </a:lvl4pPr>
    <a:lvl5pPr marL="1828800" algn="l" rtl="0" fontAlgn="base">
      <a:spcBef>
        <a:spcPct val="50000"/>
      </a:spcBef>
      <a:spcAft>
        <a:spcPct val="0"/>
      </a:spcAft>
      <a:defRPr kumimoji="1" b="1" kern="1200">
        <a:solidFill>
          <a:schemeClr val="accent2"/>
        </a:solidFill>
        <a:latin typeface="Arial" charset="0"/>
        <a:ea typeface="新細明體" pitchFamily="18" charset="-120"/>
        <a:cs typeface="+mn-cs"/>
      </a:defRPr>
    </a:lvl5pPr>
    <a:lvl6pPr marL="2286000" algn="l" defTabSz="914400" rtl="0" eaLnBrk="1" latinLnBrk="0" hangingPunct="1">
      <a:defRPr kumimoji="1" b="1" kern="1200">
        <a:solidFill>
          <a:schemeClr val="accent2"/>
        </a:solidFill>
        <a:latin typeface="Arial" charset="0"/>
        <a:ea typeface="新細明體" pitchFamily="18" charset="-120"/>
        <a:cs typeface="+mn-cs"/>
      </a:defRPr>
    </a:lvl6pPr>
    <a:lvl7pPr marL="2743200" algn="l" defTabSz="914400" rtl="0" eaLnBrk="1" latinLnBrk="0" hangingPunct="1">
      <a:defRPr kumimoji="1" b="1" kern="1200">
        <a:solidFill>
          <a:schemeClr val="accent2"/>
        </a:solidFill>
        <a:latin typeface="Arial" charset="0"/>
        <a:ea typeface="新細明體" pitchFamily="18" charset="-120"/>
        <a:cs typeface="+mn-cs"/>
      </a:defRPr>
    </a:lvl7pPr>
    <a:lvl8pPr marL="3200400" algn="l" defTabSz="914400" rtl="0" eaLnBrk="1" latinLnBrk="0" hangingPunct="1">
      <a:defRPr kumimoji="1" b="1" kern="1200">
        <a:solidFill>
          <a:schemeClr val="accent2"/>
        </a:solidFill>
        <a:latin typeface="Arial" charset="0"/>
        <a:ea typeface="新細明體" pitchFamily="18" charset="-120"/>
        <a:cs typeface="+mn-cs"/>
      </a:defRPr>
    </a:lvl8pPr>
    <a:lvl9pPr marL="3657600" algn="l" defTabSz="914400" rtl="0" eaLnBrk="1" latinLnBrk="0" hangingPunct="1">
      <a:defRPr kumimoji="1" b="1" kern="1200">
        <a:solidFill>
          <a:schemeClr val="accent2"/>
        </a:solidFill>
        <a:latin typeface="Arial" charset="0"/>
        <a:ea typeface="新細明體" pitchFamily="18" charset="-120"/>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a:srgbClr val="CC3300"/>
    <a:srgbClr val="009900"/>
    <a:srgbClr val="CC0000"/>
    <a:srgbClr val="E7FBFD"/>
    <a:srgbClr val="D4F8FC"/>
    <a:srgbClr val="0033CC"/>
    <a:srgbClr val="666699"/>
    <a:srgbClr val="003399"/>
    <a:srgbClr val="FAFAD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11931" autoAdjust="0"/>
    <p:restoredTop sz="99112" autoAdjust="0"/>
  </p:normalViewPr>
  <p:slideViewPr>
    <p:cSldViewPr snapToObjects="1">
      <p:cViewPr>
        <p:scale>
          <a:sx n="20" d="100"/>
          <a:sy n="20" d="100"/>
        </p:scale>
        <p:origin x="-828" y="-48"/>
      </p:cViewPr>
      <p:guideLst>
        <p:guide orient="horz" pos="4228"/>
        <p:guide pos="22486"/>
      </p:guideLst>
    </p:cSldViewPr>
  </p:slideViewPr>
  <p:outlineViewPr>
    <p:cViewPr>
      <p:scale>
        <a:sx n="33" d="100"/>
        <a:sy n="33" d="100"/>
      </p:scale>
      <p:origin x="0" y="0"/>
    </p:cViewPr>
  </p:outlineViewPr>
  <p:notesTextViewPr>
    <p:cViewPr>
      <p:scale>
        <a:sx n="100" d="100"/>
        <a:sy n="100" d="100"/>
      </p:scale>
      <p:origin x="0" y="0"/>
    </p:cViewPr>
  </p:notesTextViewPr>
  <p:gridSpacing cx="38525" cy="38525"/>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spcBef>
                <a:spcPct val="0"/>
              </a:spcBef>
              <a:defRPr kumimoji="0" sz="1200" b="0">
                <a:solidFill>
                  <a:schemeClr val="tx1"/>
                </a:solidFill>
                <a:latin typeface="Times New Roman" pitchFamily="18" charset="0"/>
              </a:defRPr>
            </a:lvl1pPr>
          </a:lstStyle>
          <a:p>
            <a:endParaRPr lang="en-US" altLang="zh-TW"/>
          </a:p>
        </p:txBody>
      </p:sp>
      <p:sp>
        <p:nvSpPr>
          <p:cNvPr id="5123" name="Rectangle 3"/>
          <p:cNvSpPr>
            <a:spLocks noGrp="1" noChangeArrowheads="1"/>
          </p:cNvSpPr>
          <p:nvPr>
            <p:ph type="dt" idx="1"/>
          </p:nvPr>
        </p:nvSpPr>
        <p:spPr bwMode="auto">
          <a:xfrm>
            <a:off x="3884613" y="0"/>
            <a:ext cx="297180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spcBef>
                <a:spcPct val="0"/>
              </a:spcBef>
              <a:defRPr kumimoji="0" sz="1200" b="0">
                <a:solidFill>
                  <a:schemeClr val="tx1"/>
                </a:solidFill>
                <a:latin typeface="Times New Roman" pitchFamily="18" charset="0"/>
              </a:defRPr>
            </a:lvl1pPr>
          </a:lstStyle>
          <a:p>
            <a:endParaRPr lang="en-US" altLang="zh-TW"/>
          </a:p>
        </p:txBody>
      </p:sp>
      <p:sp>
        <p:nvSpPr>
          <p:cNvPr id="3076" name="Rectangle 4"/>
          <p:cNvSpPr>
            <a:spLocks noGrp="1" noRot="1" noChangeAspect="1" noChangeArrowheads="1" noTextEdit="1"/>
          </p:cNvSpPr>
          <p:nvPr>
            <p:ph type="sldImg" idx="2"/>
          </p:nvPr>
        </p:nvSpPr>
        <p:spPr bwMode="auto">
          <a:xfrm>
            <a:off x="717550" y="696913"/>
            <a:ext cx="5422900" cy="3486150"/>
          </a:xfrm>
          <a:prstGeom prst="rect">
            <a:avLst/>
          </a:prstGeom>
          <a:noFill/>
          <a:ln w="9525">
            <a:solidFill>
              <a:srgbClr val="000000"/>
            </a:solidFill>
            <a:miter lim="800000"/>
            <a:headEnd/>
            <a:tailEnd/>
          </a:ln>
        </p:spPr>
      </p:sp>
      <p:sp>
        <p:nvSpPr>
          <p:cNvPr id="5125" name="Rectangle 5"/>
          <p:cNvSpPr>
            <a:spLocks noGrp="1" noChangeArrowheads="1"/>
          </p:cNvSpPr>
          <p:nvPr>
            <p:ph type="body" sz="quarter" idx="3"/>
          </p:nvPr>
        </p:nvSpPr>
        <p:spPr bwMode="auto">
          <a:xfrm>
            <a:off x="685800" y="4416425"/>
            <a:ext cx="5486400" cy="41830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ltLang="zh-TW" noProof="0" smtClean="0"/>
              <a:t>Click to edit Master text styles</a:t>
            </a:r>
          </a:p>
          <a:p>
            <a:pPr lvl="1"/>
            <a:r>
              <a:rPr lang="en-US" altLang="zh-TW" noProof="0" smtClean="0"/>
              <a:t>Second level</a:t>
            </a:r>
          </a:p>
          <a:p>
            <a:pPr lvl="2"/>
            <a:r>
              <a:rPr lang="en-US" altLang="zh-TW" noProof="0" smtClean="0"/>
              <a:t>Third level</a:t>
            </a:r>
          </a:p>
          <a:p>
            <a:pPr lvl="3"/>
            <a:r>
              <a:rPr lang="en-US" altLang="zh-TW" noProof="0" smtClean="0"/>
              <a:t>Fourth level</a:t>
            </a:r>
          </a:p>
          <a:p>
            <a:pPr lvl="4"/>
            <a:r>
              <a:rPr lang="en-US" altLang="zh-TW" noProof="0" smtClean="0"/>
              <a:t>Fifth level</a:t>
            </a:r>
          </a:p>
        </p:txBody>
      </p:sp>
      <p:sp>
        <p:nvSpPr>
          <p:cNvPr id="5126" name="Rectangle 6"/>
          <p:cNvSpPr>
            <a:spLocks noGrp="1" noChangeArrowheads="1"/>
          </p:cNvSpPr>
          <p:nvPr>
            <p:ph type="ftr" sz="quarter" idx="4"/>
          </p:nvPr>
        </p:nvSpPr>
        <p:spPr bwMode="auto">
          <a:xfrm>
            <a:off x="0" y="8829675"/>
            <a:ext cx="2971800"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spcBef>
                <a:spcPct val="0"/>
              </a:spcBef>
              <a:defRPr kumimoji="0" sz="1200" b="0">
                <a:solidFill>
                  <a:schemeClr val="tx1"/>
                </a:solidFill>
                <a:latin typeface="Times New Roman" pitchFamily="18" charset="0"/>
              </a:defRPr>
            </a:lvl1pPr>
          </a:lstStyle>
          <a:p>
            <a:endParaRPr lang="en-US" altLang="zh-TW"/>
          </a:p>
        </p:txBody>
      </p:sp>
      <p:sp>
        <p:nvSpPr>
          <p:cNvPr id="5127" name="Rectangle 7"/>
          <p:cNvSpPr>
            <a:spLocks noGrp="1" noChangeArrowheads="1"/>
          </p:cNvSpPr>
          <p:nvPr>
            <p:ph type="sldNum" sz="quarter" idx="5"/>
          </p:nvPr>
        </p:nvSpPr>
        <p:spPr bwMode="auto">
          <a:xfrm>
            <a:off x="3884613" y="8829675"/>
            <a:ext cx="2971800"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spcBef>
                <a:spcPct val="0"/>
              </a:spcBef>
              <a:defRPr kumimoji="0" sz="1200" b="0">
                <a:solidFill>
                  <a:schemeClr val="tx1"/>
                </a:solidFill>
                <a:latin typeface="Times New Roman" pitchFamily="18" charset="0"/>
              </a:defRPr>
            </a:lvl1pPr>
          </a:lstStyle>
          <a:p>
            <a:fld id="{3AFD9FF1-3D0B-4030-99CC-7153E9762234}" type="slidenum">
              <a:rPr lang="zh-TW" altLang="en-US"/>
              <a:pPr/>
              <a:t>‹#›</a:t>
            </a:fld>
            <a:endParaRPr lang="en-US" altLang="zh-TW"/>
          </a:p>
        </p:txBody>
      </p:sp>
    </p:spTree>
    <p:extLst>
      <p:ext uri="{BB962C8B-B14F-4D97-AF65-F5344CB8AC3E}">
        <p14:creationId xmlns:p14="http://schemas.microsoft.com/office/powerpoint/2010/main" val="93021820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a:noFill/>
        </p:spPr>
        <p:txBody>
          <a:bodyPr/>
          <a:lstStyle/>
          <a:p>
            <a:fld id="{05B25083-976F-42E9-A088-3F825A1A39CC}" type="slidenum">
              <a:rPr lang="zh-TW" altLang="en-US"/>
              <a:pPr/>
              <a:t>1</a:t>
            </a:fld>
            <a:endParaRPr lang="en-US" altLang="zh-TW"/>
          </a:p>
        </p:txBody>
      </p:sp>
      <p:sp>
        <p:nvSpPr>
          <p:cNvPr id="4099" name="Rectangle 2"/>
          <p:cNvSpPr>
            <a:spLocks noGrp="1" noRot="1" noChangeAspect="1" noChangeArrowheads="1" noTextEdit="1"/>
          </p:cNvSpPr>
          <p:nvPr>
            <p:ph type="sldImg"/>
          </p:nvPr>
        </p:nvSpPr>
        <p:spPr>
          <a:ln/>
        </p:spPr>
      </p:sp>
      <p:sp>
        <p:nvSpPr>
          <p:cNvPr id="4100" name="Rectangle 3"/>
          <p:cNvSpPr>
            <a:spLocks noGrp="1" noChangeArrowheads="1"/>
          </p:cNvSpPr>
          <p:nvPr>
            <p:ph type="body" idx="1"/>
          </p:nvPr>
        </p:nvSpPr>
        <p:spPr>
          <a:noFill/>
          <a:ln/>
        </p:spPr>
        <p:txBody>
          <a:bodyPr/>
          <a:lstStyle/>
          <a:p>
            <a:endParaRPr lang="zh-TW"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840163" y="10226675"/>
            <a:ext cx="43526075" cy="7054850"/>
          </a:xfrm>
        </p:spPr>
        <p:txBody>
          <a:bodyPr/>
          <a:lstStyle/>
          <a:p>
            <a:r>
              <a:rPr lang="en-US" smtClean="0"/>
              <a:t>Click to edit Master title style</a:t>
            </a:r>
            <a:endParaRPr lang="en-US"/>
          </a:p>
        </p:txBody>
      </p:sp>
      <p:sp>
        <p:nvSpPr>
          <p:cNvPr id="3" name="Subtitle 2"/>
          <p:cNvSpPr>
            <a:spLocks noGrp="1"/>
          </p:cNvSpPr>
          <p:nvPr>
            <p:ph type="subTitle" idx="1"/>
          </p:nvPr>
        </p:nvSpPr>
        <p:spPr>
          <a:xfrm>
            <a:off x="7680325" y="18653125"/>
            <a:ext cx="35845750" cy="84137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ltLang="zh-TW"/>
          </a:p>
        </p:txBody>
      </p:sp>
      <p:sp>
        <p:nvSpPr>
          <p:cNvPr id="5" name="Rectangle 5"/>
          <p:cNvSpPr>
            <a:spLocks noGrp="1" noChangeArrowheads="1"/>
          </p:cNvSpPr>
          <p:nvPr>
            <p:ph type="ftr" sz="quarter" idx="11"/>
          </p:nvPr>
        </p:nvSpPr>
        <p:spPr>
          <a:ln/>
        </p:spPr>
        <p:txBody>
          <a:bodyPr/>
          <a:lstStyle>
            <a:lvl1pPr>
              <a:defRPr/>
            </a:lvl1pPr>
          </a:lstStyle>
          <a:p>
            <a:endParaRPr lang="en-US" altLang="zh-TW"/>
          </a:p>
        </p:txBody>
      </p:sp>
      <p:sp>
        <p:nvSpPr>
          <p:cNvPr id="6" name="Rectangle 6"/>
          <p:cNvSpPr>
            <a:spLocks noGrp="1" noChangeArrowheads="1"/>
          </p:cNvSpPr>
          <p:nvPr>
            <p:ph type="sldNum" sz="quarter" idx="12"/>
          </p:nvPr>
        </p:nvSpPr>
        <p:spPr>
          <a:ln/>
        </p:spPr>
        <p:txBody>
          <a:bodyPr/>
          <a:lstStyle>
            <a:lvl1pPr>
              <a:defRPr/>
            </a:lvl1pPr>
          </a:lstStyle>
          <a:p>
            <a:fld id="{7ED19BDD-5773-4A1D-8E23-5013AB729BAE}" type="slidenum">
              <a:rPr lang="zh-TW" altLang="en-US"/>
              <a:pPr/>
              <a:t>‹#›</a:t>
            </a:fld>
            <a:endParaRPr lang="en-US" altLang="zh-TW"/>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ltLang="zh-TW"/>
          </a:p>
        </p:txBody>
      </p:sp>
      <p:sp>
        <p:nvSpPr>
          <p:cNvPr id="5" name="Rectangle 5"/>
          <p:cNvSpPr>
            <a:spLocks noGrp="1" noChangeArrowheads="1"/>
          </p:cNvSpPr>
          <p:nvPr>
            <p:ph type="ftr" sz="quarter" idx="11"/>
          </p:nvPr>
        </p:nvSpPr>
        <p:spPr>
          <a:ln/>
        </p:spPr>
        <p:txBody>
          <a:bodyPr/>
          <a:lstStyle>
            <a:lvl1pPr>
              <a:defRPr/>
            </a:lvl1pPr>
          </a:lstStyle>
          <a:p>
            <a:endParaRPr lang="en-US" altLang="zh-TW"/>
          </a:p>
        </p:txBody>
      </p:sp>
      <p:sp>
        <p:nvSpPr>
          <p:cNvPr id="6" name="Rectangle 6"/>
          <p:cNvSpPr>
            <a:spLocks noGrp="1" noChangeArrowheads="1"/>
          </p:cNvSpPr>
          <p:nvPr>
            <p:ph type="sldNum" sz="quarter" idx="12"/>
          </p:nvPr>
        </p:nvSpPr>
        <p:spPr>
          <a:ln/>
        </p:spPr>
        <p:txBody>
          <a:bodyPr/>
          <a:lstStyle>
            <a:lvl1pPr>
              <a:defRPr/>
            </a:lvl1pPr>
          </a:lstStyle>
          <a:p>
            <a:fld id="{D2F5B943-3014-41E3-A149-C086D6C846AA}" type="slidenum">
              <a:rPr lang="zh-TW" altLang="en-US"/>
              <a:pPr/>
              <a:t>‹#›</a:t>
            </a:fld>
            <a:endParaRPr lang="en-US" altLang="zh-TW"/>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6485513" y="2925763"/>
            <a:ext cx="10880725" cy="2633503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840163" y="2925763"/>
            <a:ext cx="32492950" cy="263350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ltLang="zh-TW"/>
          </a:p>
        </p:txBody>
      </p:sp>
      <p:sp>
        <p:nvSpPr>
          <p:cNvPr id="5" name="Rectangle 5"/>
          <p:cNvSpPr>
            <a:spLocks noGrp="1" noChangeArrowheads="1"/>
          </p:cNvSpPr>
          <p:nvPr>
            <p:ph type="ftr" sz="quarter" idx="11"/>
          </p:nvPr>
        </p:nvSpPr>
        <p:spPr>
          <a:ln/>
        </p:spPr>
        <p:txBody>
          <a:bodyPr/>
          <a:lstStyle>
            <a:lvl1pPr>
              <a:defRPr/>
            </a:lvl1pPr>
          </a:lstStyle>
          <a:p>
            <a:endParaRPr lang="en-US" altLang="zh-TW"/>
          </a:p>
        </p:txBody>
      </p:sp>
      <p:sp>
        <p:nvSpPr>
          <p:cNvPr id="6" name="Rectangle 6"/>
          <p:cNvSpPr>
            <a:spLocks noGrp="1" noChangeArrowheads="1"/>
          </p:cNvSpPr>
          <p:nvPr>
            <p:ph type="sldNum" sz="quarter" idx="12"/>
          </p:nvPr>
        </p:nvSpPr>
        <p:spPr>
          <a:ln/>
        </p:spPr>
        <p:txBody>
          <a:bodyPr/>
          <a:lstStyle>
            <a:lvl1pPr>
              <a:defRPr/>
            </a:lvl1pPr>
          </a:lstStyle>
          <a:p>
            <a:fld id="{BEA7BA48-7B76-48FC-A5F8-18F1A58A582E}" type="slidenum">
              <a:rPr lang="zh-TW" altLang="en-US"/>
              <a:pPr/>
              <a:t>‹#›</a:t>
            </a:fld>
            <a:endParaRPr lang="en-US" altLang="zh-TW"/>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ltLang="zh-TW"/>
          </a:p>
        </p:txBody>
      </p:sp>
      <p:sp>
        <p:nvSpPr>
          <p:cNvPr id="5" name="Rectangle 5"/>
          <p:cNvSpPr>
            <a:spLocks noGrp="1" noChangeArrowheads="1"/>
          </p:cNvSpPr>
          <p:nvPr>
            <p:ph type="ftr" sz="quarter" idx="11"/>
          </p:nvPr>
        </p:nvSpPr>
        <p:spPr>
          <a:ln/>
        </p:spPr>
        <p:txBody>
          <a:bodyPr/>
          <a:lstStyle>
            <a:lvl1pPr>
              <a:defRPr/>
            </a:lvl1pPr>
          </a:lstStyle>
          <a:p>
            <a:endParaRPr lang="en-US" altLang="zh-TW"/>
          </a:p>
        </p:txBody>
      </p:sp>
      <p:sp>
        <p:nvSpPr>
          <p:cNvPr id="6" name="Rectangle 6"/>
          <p:cNvSpPr>
            <a:spLocks noGrp="1" noChangeArrowheads="1"/>
          </p:cNvSpPr>
          <p:nvPr>
            <p:ph type="sldNum" sz="quarter" idx="12"/>
          </p:nvPr>
        </p:nvSpPr>
        <p:spPr>
          <a:ln/>
        </p:spPr>
        <p:txBody>
          <a:bodyPr/>
          <a:lstStyle>
            <a:lvl1pPr>
              <a:defRPr/>
            </a:lvl1pPr>
          </a:lstStyle>
          <a:p>
            <a:fld id="{0D717964-B30F-450F-9C4B-52BD3CDE478D}" type="slidenum">
              <a:rPr lang="zh-TW" altLang="en-US"/>
              <a:pPr/>
              <a:t>‹#›</a:t>
            </a:fld>
            <a:endParaRPr lang="en-US" altLang="zh-TW"/>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044950" y="21153438"/>
            <a:ext cx="43526075" cy="653732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4044950" y="13952538"/>
            <a:ext cx="43526075" cy="72009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endParaRPr lang="en-US" altLang="zh-TW"/>
          </a:p>
        </p:txBody>
      </p:sp>
      <p:sp>
        <p:nvSpPr>
          <p:cNvPr id="5" name="Rectangle 5"/>
          <p:cNvSpPr>
            <a:spLocks noGrp="1" noChangeArrowheads="1"/>
          </p:cNvSpPr>
          <p:nvPr>
            <p:ph type="ftr" sz="quarter" idx="11"/>
          </p:nvPr>
        </p:nvSpPr>
        <p:spPr>
          <a:ln/>
        </p:spPr>
        <p:txBody>
          <a:bodyPr/>
          <a:lstStyle>
            <a:lvl1pPr>
              <a:defRPr/>
            </a:lvl1pPr>
          </a:lstStyle>
          <a:p>
            <a:endParaRPr lang="en-US" altLang="zh-TW"/>
          </a:p>
        </p:txBody>
      </p:sp>
      <p:sp>
        <p:nvSpPr>
          <p:cNvPr id="6" name="Rectangle 6"/>
          <p:cNvSpPr>
            <a:spLocks noGrp="1" noChangeArrowheads="1"/>
          </p:cNvSpPr>
          <p:nvPr>
            <p:ph type="sldNum" sz="quarter" idx="12"/>
          </p:nvPr>
        </p:nvSpPr>
        <p:spPr>
          <a:ln/>
        </p:spPr>
        <p:txBody>
          <a:bodyPr/>
          <a:lstStyle>
            <a:lvl1pPr>
              <a:defRPr/>
            </a:lvl1pPr>
          </a:lstStyle>
          <a:p>
            <a:fld id="{08DB687C-98B6-41C6-B0B4-744F82DE0ACB}" type="slidenum">
              <a:rPr lang="zh-TW" altLang="en-US"/>
              <a:pPr/>
              <a:t>‹#›</a:t>
            </a:fld>
            <a:endParaRPr lang="en-US" altLang="zh-TW"/>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40163" y="9509125"/>
            <a:ext cx="21686837" cy="19751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5679400" y="9509125"/>
            <a:ext cx="21686838" cy="19751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endParaRPr lang="en-US" altLang="zh-TW"/>
          </a:p>
        </p:txBody>
      </p:sp>
      <p:sp>
        <p:nvSpPr>
          <p:cNvPr id="6" name="Rectangle 5"/>
          <p:cNvSpPr>
            <a:spLocks noGrp="1" noChangeArrowheads="1"/>
          </p:cNvSpPr>
          <p:nvPr>
            <p:ph type="ftr" sz="quarter" idx="11"/>
          </p:nvPr>
        </p:nvSpPr>
        <p:spPr>
          <a:ln/>
        </p:spPr>
        <p:txBody>
          <a:bodyPr/>
          <a:lstStyle>
            <a:lvl1pPr>
              <a:defRPr/>
            </a:lvl1pPr>
          </a:lstStyle>
          <a:p>
            <a:endParaRPr lang="en-US" altLang="zh-TW"/>
          </a:p>
        </p:txBody>
      </p:sp>
      <p:sp>
        <p:nvSpPr>
          <p:cNvPr id="7" name="Rectangle 6"/>
          <p:cNvSpPr>
            <a:spLocks noGrp="1" noChangeArrowheads="1"/>
          </p:cNvSpPr>
          <p:nvPr>
            <p:ph type="sldNum" sz="quarter" idx="12"/>
          </p:nvPr>
        </p:nvSpPr>
        <p:spPr>
          <a:ln/>
        </p:spPr>
        <p:txBody>
          <a:bodyPr/>
          <a:lstStyle>
            <a:lvl1pPr>
              <a:defRPr/>
            </a:lvl1pPr>
          </a:lstStyle>
          <a:p>
            <a:fld id="{9E9A17E2-5A3F-4444-B230-86B3AF70395C}" type="slidenum">
              <a:rPr lang="zh-TW" altLang="en-US"/>
              <a:pPr/>
              <a:t>‹#›</a:t>
            </a:fld>
            <a:endParaRPr lang="en-US" altLang="zh-TW"/>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560638" y="1317625"/>
            <a:ext cx="46085125" cy="54864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560638" y="7369175"/>
            <a:ext cx="22625050" cy="30702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560638" y="10439400"/>
            <a:ext cx="22625050" cy="189658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26012775" y="7369175"/>
            <a:ext cx="22632988" cy="30702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26012775" y="10439400"/>
            <a:ext cx="22632988" cy="189658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endParaRPr lang="en-US" altLang="zh-TW"/>
          </a:p>
        </p:txBody>
      </p:sp>
      <p:sp>
        <p:nvSpPr>
          <p:cNvPr id="8" name="Rectangle 5"/>
          <p:cNvSpPr>
            <a:spLocks noGrp="1" noChangeArrowheads="1"/>
          </p:cNvSpPr>
          <p:nvPr>
            <p:ph type="ftr" sz="quarter" idx="11"/>
          </p:nvPr>
        </p:nvSpPr>
        <p:spPr>
          <a:ln/>
        </p:spPr>
        <p:txBody>
          <a:bodyPr/>
          <a:lstStyle>
            <a:lvl1pPr>
              <a:defRPr/>
            </a:lvl1pPr>
          </a:lstStyle>
          <a:p>
            <a:endParaRPr lang="en-US" altLang="zh-TW"/>
          </a:p>
        </p:txBody>
      </p:sp>
      <p:sp>
        <p:nvSpPr>
          <p:cNvPr id="9" name="Rectangle 6"/>
          <p:cNvSpPr>
            <a:spLocks noGrp="1" noChangeArrowheads="1"/>
          </p:cNvSpPr>
          <p:nvPr>
            <p:ph type="sldNum" sz="quarter" idx="12"/>
          </p:nvPr>
        </p:nvSpPr>
        <p:spPr>
          <a:ln/>
        </p:spPr>
        <p:txBody>
          <a:bodyPr/>
          <a:lstStyle>
            <a:lvl1pPr>
              <a:defRPr/>
            </a:lvl1pPr>
          </a:lstStyle>
          <a:p>
            <a:fld id="{81CC233B-C170-41CA-9A32-E028F5D1F09F}" type="slidenum">
              <a:rPr lang="zh-TW" altLang="en-US"/>
              <a:pPr/>
              <a:t>‹#›</a:t>
            </a:fld>
            <a:endParaRPr lang="en-US" altLang="zh-TW"/>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endParaRPr lang="en-US" altLang="zh-TW"/>
          </a:p>
        </p:txBody>
      </p:sp>
      <p:sp>
        <p:nvSpPr>
          <p:cNvPr id="4" name="Rectangle 5"/>
          <p:cNvSpPr>
            <a:spLocks noGrp="1" noChangeArrowheads="1"/>
          </p:cNvSpPr>
          <p:nvPr>
            <p:ph type="ftr" sz="quarter" idx="11"/>
          </p:nvPr>
        </p:nvSpPr>
        <p:spPr>
          <a:ln/>
        </p:spPr>
        <p:txBody>
          <a:bodyPr/>
          <a:lstStyle>
            <a:lvl1pPr>
              <a:defRPr/>
            </a:lvl1pPr>
          </a:lstStyle>
          <a:p>
            <a:endParaRPr lang="en-US" altLang="zh-TW"/>
          </a:p>
        </p:txBody>
      </p:sp>
      <p:sp>
        <p:nvSpPr>
          <p:cNvPr id="5" name="Rectangle 6"/>
          <p:cNvSpPr>
            <a:spLocks noGrp="1" noChangeArrowheads="1"/>
          </p:cNvSpPr>
          <p:nvPr>
            <p:ph type="sldNum" sz="quarter" idx="12"/>
          </p:nvPr>
        </p:nvSpPr>
        <p:spPr>
          <a:ln/>
        </p:spPr>
        <p:txBody>
          <a:bodyPr/>
          <a:lstStyle>
            <a:lvl1pPr>
              <a:defRPr/>
            </a:lvl1pPr>
          </a:lstStyle>
          <a:p>
            <a:fld id="{6C4CA0AE-F925-4EE1-BD3F-26140C677473}" type="slidenum">
              <a:rPr lang="zh-TW" altLang="en-US"/>
              <a:pPr/>
              <a:t>‹#›</a:t>
            </a:fld>
            <a:endParaRPr lang="en-US" altLang="zh-TW"/>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endParaRPr lang="en-US" altLang="zh-TW"/>
          </a:p>
        </p:txBody>
      </p:sp>
      <p:sp>
        <p:nvSpPr>
          <p:cNvPr id="3" name="Rectangle 5"/>
          <p:cNvSpPr>
            <a:spLocks noGrp="1" noChangeArrowheads="1"/>
          </p:cNvSpPr>
          <p:nvPr>
            <p:ph type="ftr" sz="quarter" idx="11"/>
          </p:nvPr>
        </p:nvSpPr>
        <p:spPr>
          <a:ln/>
        </p:spPr>
        <p:txBody>
          <a:bodyPr/>
          <a:lstStyle>
            <a:lvl1pPr>
              <a:defRPr/>
            </a:lvl1pPr>
          </a:lstStyle>
          <a:p>
            <a:endParaRPr lang="en-US" altLang="zh-TW"/>
          </a:p>
        </p:txBody>
      </p:sp>
      <p:sp>
        <p:nvSpPr>
          <p:cNvPr id="4" name="Rectangle 6"/>
          <p:cNvSpPr>
            <a:spLocks noGrp="1" noChangeArrowheads="1"/>
          </p:cNvSpPr>
          <p:nvPr>
            <p:ph type="sldNum" sz="quarter" idx="12"/>
          </p:nvPr>
        </p:nvSpPr>
        <p:spPr>
          <a:ln/>
        </p:spPr>
        <p:txBody>
          <a:bodyPr/>
          <a:lstStyle>
            <a:lvl1pPr>
              <a:defRPr/>
            </a:lvl1pPr>
          </a:lstStyle>
          <a:p>
            <a:fld id="{A7A2FC53-C93F-4D82-87AD-4263E88C5620}" type="slidenum">
              <a:rPr lang="zh-TW" altLang="en-US"/>
              <a:pPr/>
              <a:t>‹#›</a:t>
            </a:fld>
            <a:endParaRPr lang="en-US" altLang="zh-TW"/>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638" y="1311275"/>
            <a:ext cx="16846550" cy="557688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20019963" y="1311275"/>
            <a:ext cx="28625800" cy="2809398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2560638" y="6888163"/>
            <a:ext cx="16846550" cy="225171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ltLang="zh-TW"/>
          </a:p>
        </p:txBody>
      </p:sp>
      <p:sp>
        <p:nvSpPr>
          <p:cNvPr id="6" name="Rectangle 5"/>
          <p:cNvSpPr>
            <a:spLocks noGrp="1" noChangeArrowheads="1"/>
          </p:cNvSpPr>
          <p:nvPr>
            <p:ph type="ftr" sz="quarter" idx="11"/>
          </p:nvPr>
        </p:nvSpPr>
        <p:spPr>
          <a:ln/>
        </p:spPr>
        <p:txBody>
          <a:bodyPr/>
          <a:lstStyle>
            <a:lvl1pPr>
              <a:defRPr/>
            </a:lvl1pPr>
          </a:lstStyle>
          <a:p>
            <a:endParaRPr lang="en-US" altLang="zh-TW"/>
          </a:p>
        </p:txBody>
      </p:sp>
      <p:sp>
        <p:nvSpPr>
          <p:cNvPr id="7" name="Rectangle 6"/>
          <p:cNvSpPr>
            <a:spLocks noGrp="1" noChangeArrowheads="1"/>
          </p:cNvSpPr>
          <p:nvPr>
            <p:ph type="sldNum" sz="quarter" idx="12"/>
          </p:nvPr>
        </p:nvSpPr>
        <p:spPr>
          <a:ln/>
        </p:spPr>
        <p:txBody>
          <a:bodyPr/>
          <a:lstStyle>
            <a:lvl1pPr>
              <a:defRPr/>
            </a:lvl1pPr>
          </a:lstStyle>
          <a:p>
            <a:fld id="{AFD8D42F-A050-4906-8C1F-5A1F44CEAAC0}" type="slidenum">
              <a:rPr lang="zh-TW" altLang="en-US"/>
              <a:pPr/>
              <a:t>‹#›</a:t>
            </a:fld>
            <a:endParaRPr lang="en-US" altLang="zh-TW"/>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36175" y="23042563"/>
            <a:ext cx="30724475" cy="2720975"/>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0036175" y="2941638"/>
            <a:ext cx="30724475" cy="1975008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0036175" y="25763538"/>
            <a:ext cx="30724475" cy="38623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ltLang="zh-TW"/>
          </a:p>
        </p:txBody>
      </p:sp>
      <p:sp>
        <p:nvSpPr>
          <p:cNvPr id="6" name="Rectangle 5"/>
          <p:cNvSpPr>
            <a:spLocks noGrp="1" noChangeArrowheads="1"/>
          </p:cNvSpPr>
          <p:nvPr>
            <p:ph type="ftr" sz="quarter" idx="11"/>
          </p:nvPr>
        </p:nvSpPr>
        <p:spPr>
          <a:ln/>
        </p:spPr>
        <p:txBody>
          <a:bodyPr/>
          <a:lstStyle>
            <a:lvl1pPr>
              <a:defRPr/>
            </a:lvl1pPr>
          </a:lstStyle>
          <a:p>
            <a:endParaRPr lang="en-US" altLang="zh-TW"/>
          </a:p>
        </p:txBody>
      </p:sp>
      <p:sp>
        <p:nvSpPr>
          <p:cNvPr id="7" name="Rectangle 6"/>
          <p:cNvSpPr>
            <a:spLocks noGrp="1" noChangeArrowheads="1"/>
          </p:cNvSpPr>
          <p:nvPr>
            <p:ph type="sldNum" sz="quarter" idx="12"/>
          </p:nvPr>
        </p:nvSpPr>
        <p:spPr>
          <a:ln/>
        </p:spPr>
        <p:txBody>
          <a:bodyPr/>
          <a:lstStyle>
            <a:lvl1pPr>
              <a:defRPr/>
            </a:lvl1pPr>
          </a:lstStyle>
          <a:p>
            <a:fld id="{FE27BF1D-B0B9-4799-9FAB-F51B10380A84}" type="slidenum">
              <a:rPr lang="zh-TW" altLang="en-US"/>
              <a:pPr/>
              <a:t>‹#›</a:t>
            </a:fld>
            <a:endParaRPr lang="en-US" altLang="zh-TW"/>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AFADC"/>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840163" y="2925763"/>
            <a:ext cx="43526075" cy="5486400"/>
          </a:xfrm>
          <a:prstGeom prst="rect">
            <a:avLst/>
          </a:prstGeom>
          <a:noFill/>
          <a:ln w="9525">
            <a:noFill/>
            <a:miter lim="800000"/>
            <a:headEnd/>
            <a:tailEnd/>
          </a:ln>
        </p:spPr>
        <p:txBody>
          <a:bodyPr vert="horz" wrap="square" lIns="480709" tIns="240355" rIns="480709" bIns="240355" numCol="1" anchor="ctr" anchorCtr="0" compatLnSpc="1">
            <a:prstTxWarp prst="textNoShape">
              <a:avLst/>
            </a:prstTxWarp>
          </a:bodyPr>
          <a:lstStyle/>
          <a:p>
            <a:pPr lvl="0"/>
            <a:r>
              <a:rPr lang="en-US" altLang="zh-TW" smtClean="0"/>
              <a:t>Click to edit Master title style</a:t>
            </a:r>
          </a:p>
        </p:txBody>
      </p:sp>
      <p:sp>
        <p:nvSpPr>
          <p:cNvPr id="1027" name="Rectangle 3"/>
          <p:cNvSpPr>
            <a:spLocks noGrp="1" noChangeArrowheads="1"/>
          </p:cNvSpPr>
          <p:nvPr>
            <p:ph type="body" idx="1"/>
          </p:nvPr>
        </p:nvSpPr>
        <p:spPr bwMode="auto">
          <a:xfrm>
            <a:off x="3840163" y="9509125"/>
            <a:ext cx="43526075" cy="19751675"/>
          </a:xfrm>
          <a:prstGeom prst="rect">
            <a:avLst/>
          </a:prstGeom>
          <a:noFill/>
          <a:ln w="9525">
            <a:noFill/>
            <a:miter lim="800000"/>
            <a:headEnd/>
            <a:tailEnd/>
          </a:ln>
        </p:spPr>
        <p:txBody>
          <a:bodyPr vert="horz" wrap="square" lIns="480709" tIns="240355" rIns="480709" bIns="240355" numCol="1" anchor="t" anchorCtr="0" compatLnSpc="1">
            <a:prstTxWarp prst="textNoShape">
              <a:avLst/>
            </a:prstTxWarp>
          </a:body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p>
        </p:txBody>
      </p:sp>
      <p:sp>
        <p:nvSpPr>
          <p:cNvPr id="1028" name="Rectangle 4"/>
          <p:cNvSpPr>
            <a:spLocks noGrp="1" noChangeArrowheads="1"/>
          </p:cNvSpPr>
          <p:nvPr>
            <p:ph type="dt" sz="half" idx="2"/>
          </p:nvPr>
        </p:nvSpPr>
        <p:spPr bwMode="auto">
          <a:xfrm>
            <a:off x="3840163" y="29992638"/>
            <a:ext cx="10668000" cy="2193925"/>
          </a:xfrm>
          <a:prstGeom prst="rect">
            <a:avLst/>
          </a:prstGeom>
          <a:noFill/>
          <a:ln w="9525">
            <a:noFill/>
            <a:miter lim="800000"/>
            <a:headEnd/>
            <a:tailEnd/>
          </a:ln>
          <a:effectLst/>
        </p:spPr>
        <p:txBody>
          <a:bodyPr vert="horz" wrap="square" lIns="480709" tIns="240355" rIns="480709" bIns="240355" numCol="1" anchor="t" anchorCtr="0" compatLnSpc="1">
            <a:prstTxWarp prst="textNoShape">
              <a:avLst/>
            </a:prstTxWarp>
          </a:bodyPr>
          <a:lstStyle>
            <a:lvl1pPr eaLnBrk="0" hangingPunct="0">
              <a:spcBef>
                <a:spcPct val="0"/>
              </a:spcBef>
              <a:defRPr kumimoji="0" sz="7400" b="0">
                <a:solidFill>
                  <a:schemeClr val="tx1"/>
                </a:solidFill>
                <a:latin typeface="Times New Roman" pitchFamily="18" charset="0"/>
              </a:defRPr>
            </a:lvl1pPr>
          </a:lstStyle>
          <a:p>
            <a:endParaRPr lang="en-US" altLang="zh-TW"/>
          </a:p>
        </p:txBody>
      </p:sp>
      <p:sp>
        <p:nvSpPr>
          <p:cNvPr id="1029" name="Rectangle 5"/>
          <p:cNvSpPr>
            <a:spLocks noGrp="1" noChangeArrowheads="1"/>
          </p:cNvSpPr>
          <p:nvPr>
            <p:ph type="ftr" sz="quarter" idx="3"/>
          </p:nvPr>
        </p:nvSpPr>
        <p:spPr bwMode="auto">
          <a:xfrm>
            <a:off x="17495838" y="29992638"/>
            <a:ext cx="16214725" cy="2193925"/>
          </a:xfrm>
          <a:prstGeom prst="rect">
            <a:avLst/>
          </a:prstGeom>
          <a:noFill/>
          <a:ln w="9525">
            <a:noFill/>
            <a:miter lim="800000"/>
            <a:headEnd/>
            <a:tailEnd/>
          </a:ln>
          <a:effectLst/>
        </p:spPr>
        <p:txBody>
          <a:bodyPr vert="horz" wrap="square" lIns="480709" tIns="240355" rIns="480709" bIns="240355" numCol="1" anchor="t" anchorCtr="0" compatLnSpc="1">
            <a:prstTxWarp prst="textNoShape">
              <a:avLst/>
            </a:prstTxWarp>
          </a:bodyPr>
          <a:lstStyle>
            <a:lvl1pPr algn="ctr" eaLnBrk="0" hangingPunct="0">
              <a:spcBef>
                <a:spcPct val="0"/>
              </a:spcBef>
              <a:defRPr kumimoji="0" sz="7400" b="0">
                <a:solidFill>
                  <a:schemeClr val="tx1"/>
                </a:solidFill>
                <a:latin typeface="Times New Roman" pitchFamily="18" charset="0"/>
              </a:defRPr>
            </a:lvl1pPr>
          </a:lstStyle>
          <a:p>
            <a:endParaRPr lang="en-US" altLang="zh-TW"/>
          </a:p>
        </p:txBody>
      </p:sp>
      <p:sp>
        <p:nvSpPr>
          <p:cNvPr id="1030" name="Rectangle 6"/>
          <p:cNvSpPr>
            <a:spLocks noGrp="1" noChangeArrowheads="1"/>
          </p:cNvSpPr>
          <p:nvPr>
            <p:ph type="sldNum" sz="quarter" idx="4"/>
          </p:nvPr>
        </p:nvSpPr>
        <p:spPr bwMode="auto">
          <a:xfrm>
            <a:off x="36698238" y="29992638"/>
            <a:ext cx="10668000" cy="2193925"/>
          </a:xfrm>
          <a:prstGeom prst="rect">
            <a:avLst/>
          </a:prstGeom>
          <a:noFill/>
          <a:ln w="9525">
            <a:noFill/>
            <a:miter lim="800000"/>
            <a:headEnd/>
            <a:tailEnd/>
          </a:ln>
          <a:effectLst/>
        </p:spPr>
        <p:txBody>
          <a:bodyPr vert="horz" wrap="square" lIns="480709" tIns="240355" rIns="480709" bIns="240355" numCol="1" anchor="t" anchorCtr="0" compatLnSpc="1">
            <a:prstTxWarp prst="textNoShape">
              <a:avLst/>
            </a:prstTxWarp>
          </a:bodyPr>
          <a:lstStyle>
            <a:lvl1pPr algn="r" eaLnBrk="0" hangingPunct="0">
              <a:spcBef>
                <a:spcPct val="0"/>
              </a:spcBef>
              <a:defRPr kumimoji="0" sz="7400" b="0">
                <a:solidFill>
                  <a:schemeClr val="tx1"/>
                </a:solidFill>
                <a:latin typeface="Times New Roman" pitchFamily="18" charset="0"/>
              </a:defRPr>
            </a:lvl1pPr>
          </a:lstStyle>
          <a:p>
            <a:fld id="{E04D1E5A-76D3-4888-ADF6-7A0FDCE406A1}" type="slidenum">
              <a:rPr lang="zh-TW" altLang="en-US"/>
              <a:pPr/>
              <a:t>‹#›</a:t>
            </a:fld>
            <a:endParaRPr lang="en-US" altLang="zh-TW"/>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806950" rtl="0" eaLnBrk="0" fontAlgn="base" hangingPunct="0">
        <a:spcBef>
          <a:spcPct val="0"/>
        </a:spcBef>
        <a:spcAft>
          <a:spcPct val="0"/>
        </a:spcAft>
        <a:defRPr sz="23100">
          <a:solidFill>
            <a:schemeClr val="tx2"/>
          </a:solidFill>
          <a:latin typeface="+mj-lt"/>
          <a:ea typeface="+mj-ea"/>
          <a:cs typeface="+mj-cs"/>
        </a:defRPr>
      </a:lvl1pPr>
      <a:lvl2pPr algn="ctr" defTabSz="4806950" rtl="0" eaLnBrk="0" fontAlgn="base" hangingPunct="0">
        <a:spcBef>
          <a:spcPct val="0"/>
        </a:spcBef>
        <a:spcAft>
          <a:spcPct val="0"/>
        </a:spcAft>
        <a:defRPr sz="23100">
          <a:solidFill>
            <a:schemeClr val="tx2"/>
          </a:solidFill>
          <a:latin typeface="Times New Roman" pitchFamily="18" charset="0"/>
        </a:defRPr>
      </a:lvl2pPr>
      <a:lvl3pPr algn="ctr" defTabSz="4806950" rtl="0" eaLnBrk="0" fontAlgn="base" hangingPunct="0">
        <a:spcBef>
          <a:spcPct val="0"/>
        </a:spcBef>
        <a:spcAft>
          <a:spcPct val="0"/>
        </a:spcAft>
        <a:defRPr sz="23100">
          <a:solidFill>
            <a:schemeClr val="tx2"/>
          </a:solidFill>
          <a:latin typeface="Times New Roman" pitchFamily="18" charset="0"/>
        </a:defRPr>
      </a:lvl3pPr>
      <a:lvl4pPr algn="ctr" defTabSz="4806950" rtl="0" eaLnBrk="0" fontAlgn="base" hangingPunct="0">
        <a:spcBef>
          <a:spcPct val="0"/>
        </a:spcBef>
        <a:spcAft>
          <a:spcPct val="0"/>
        </a:spcAft>
        <a:defRPr sz="23100">
          <a:solidFill>
            <a:schemeClr val="tx2"/>
          </a:solidFill>
          <a:latin typeface="Times New Roman" pitchFamily="18" charset="0"/>
        </a:defRPr>
      </a:lvl4pPr>
      <a:lvl5pPr algn="ctr" defTabSz="4806950" rtl="0" eaLnBrk="0" fontAlgn="base" hangingPunct="0">
        <a:spcBef>
          <a:spcPct val="0"/>
        </a:spcBef>
        <a:spcAft>
          <a:spcPct val="0"/>
        </a:spcAft>
        <a:defRPr sz="23100">
          <a:solidFill>
            <a:schemeClr val="tx2"/>
          </a:solidFill>
          <a:latin typeface="Times New Roman" pitchFamily="18" charset="0"/>
        </a:defRPr>
      </a:lvl5pPr>
      <a:lvl6pPr marL="457200" algn="ctr" defTabSz="4806950" rtl="0" eaLnBrk="0" fontAlgn="base" hangingPunct="0">
        <a:spcBef>
          <a:spcPct val="0"/>
        </a:spcBef>
        <a:spcAft>
          <a:spcPct val="0"/>
        </a:spcAft>
        <a:defRPr sz="23100">
          <a:solidFill>
            <a:schemeClr val="tx2"/>
          </a:solidFill>
          <a:latin typeface="Times New Roman" pitchFamily="18" charset="0"/>
        </a:defRPr>
      </a:lvl6pPr>
      <a:lvl7pPr marL="914400" algn="ctr" defTabSz="4806950" rtl="0" eaLnBrk="0" fontAlgn="base" hangingPunct="0">
        <a:spcBef>
          <a:spcPct val="0"/>
        </a:spcBef>
        <a:spcAft>
          <a:spcPct val="0"/>
        </a:spcAft>
        <a:defRPr sz="23100">
          <a:solidFill>
            <a:schemeClr val="tx2"/>
          </a:solidFill>
          <a:latin typeface="Times New Roman" pitchFamily="18" charset="0"/>
        </a:defRPr>
      </a:lvl7pPr>
      <a:lvl8pPr marL="1371600" algn="ctr" defTabSz="4806950" rtl="0" eaLnBrk="0" fontAlgn="base" hangingPunct="0">
        <a:spcBef>
          <a:spcPct val="0"/>
        </a:spcBef>
        <a:spcAft>
          <a:spcPct val="0"/>
        </a:spcAft>
        <a:defRPr sz="23100">
          <a:solidFill>
            <a:schemeClr val="tx2"/>
          </a:solidFill>
          <a:latin typeface="Times New Roman" pitchFamily="18" charset="0"/>
        </a:defRPr>
      </a:lvl8pPr>
      <a:lvl9pPr marL="1828800" algn="ctr" defTabSz="4806950" rtl="0" eaLnBrk="0" fontAlgn="base" hangingPunct="0">
        <a:spcBef>
          <a:spcPct val="0"/>
        </a:spcBef>
        <a:spcAft>
          <a:spcPct val="0"/>
        </a:spcAft>
        <a:defRPr sz="23100">
          <a:solidFill>
            <a:schemeClr val="tx2"/>
          </a:solidFill>
          <a:latin typeface="Times New Roman" pitchFamily="18" charset="0"/>
        </a:defRPr>
      </a:lvl9pPr>
    </p:titleStyle>
    <p:bodyStyle>
      <a:lvl1pPr marL="1803400" indent="-1803400" algn="l" defTabSz="4806950" rtl="0" eaLnBrk="0" fontAlgn="base" hangingPunct="0">
        <a:spcBef>
          <a:spcPct val="20000"/>
        </a:spcBef>
        <a:spcAft>
          <a:spcPct val="0"/>
        </a:spcAft>
        <a:buChar char="•"/>
        <a:defRPr sz="16800">
          <a:solidFill>
            <a:schemeClr val="tx1"/>
          </a:solidFill>
          <a:latin typeface="+mn-lt"/>
          <a:ea typeface="+mn-ea"/>
          <a:cs typeface="+mn-cs"/>
        </a:defRPr>
      </a:lvl1pPr>
      <a:lvl2pPr marL="3905250" indent="-1501775" algn="l" defTabSz="4806950" rtl="0" eaLnBrk="0" fontAlgn="base" hangingPunct="0">
        <a:spcBef>
          <a:spcPct val="20000"/>
        </a:spcBef>
        <a:spcAft>
          <a:spcPct val="0"/>
        </a:spcAft>
        <a:buChar char="–"/>
        <a:defRPr sz="14700">
          <a:solidFill>
            <a:schemeClr val="tx1"/>
          </a:solidFill>
          <a:latin typeface="+mn-lt"/>
        </a:defRPr>
      </a:lvl2pPr>
      <a:lvl3pPr marL="6008688" indent="-1201738" algn="l" defTabSz="4806950" rtl="0" eaLnBrk="0" fontAlgn="base" hangingPunct="0">
        <a:spcBef>
          <a:spcPct val="20000"/>
        </a:spcBef>
        <a:spcAft>
          <a:spcPct val="0"/>
        </a:spcAft>
        <a:buChar char="•"/>
        <a:defRPr sz="12600">
          <a:solidFill>
            <a:schemeClr val="tx1"/>
          </a:solidFill>
          <a:latin typeface="+mn-lt"/>
        </a:defRPr>
      </a:lvl3pPr>
      <a:lvl4pPr marL="8412163" indent="-1201738" algn="l" defTabSz="4806950" rtl="0" eaLnBrk="0" fontAlgn="base" hangingPunct="0">
        <a:spcBef>
          <a:spcPct val="20000"/>
        </a:spcBef>
        <a:spcAft>
          <a:spcPct val="0"/>
        </a:spcAft>
        <a:buChar char="–"/>
        <a:defRPr sz="10500">
          <a:solidFill>
            <a:schemeClr val="tx1"/>
          </a:solidFill>
          <a:latin typeface="+mn-lt"/>
        </a:defRPr>
      </a:lvl4pPr>
      <a:lvl5pPr marL="10815638" indent="-1201738" algn="l" defTabSz="4806950" rtl="0" eaLnBrk="0" fontAlgn="base" hangingPunct="0">
        <a:spcBef>
          <a:spcPct val="20000"/>
        </a:spcBef>
        <a:spcAft>
          <a:spcPct val="0"/>
        </a:spcAft>
        <a:buChar char="»"/>
        <a:defRPr sz="10500">
          <a:solidFill>
            <a:schemeClr val="tx1"/>
          </a:solidFill>
          <a:latin typeface="+mn-lt"/>
        </a:defRPr>
      </a:lvl5pPr>
      <a:lvl6pPr marL="11272838" indent="-1201738" algn="l" defTabSz="4806950" rtl="0" eaLnBrk="0" fontAlgn="base" hangingPunct="0">
        <a:spcBef>
          <a:spcPct val="20000"/>
        </a:spcBef>
        <a:spcAft>
          <a:spcPct val="0"/>
        </a:spcAft>
        <a:buChar char="»"/>
        <a:defRPr sz="10500">
          <a:solidFill>
            <a:schemeClr val="tx1"/>
          </a:solidFill>
          <a:latin typeface="+mn-lt"/>
        </a:defRPr>
      </a:lvl6pPr>
      <a:lvl7pPr marL="11730038" indent="-1201738" algn="l" defTabSz="4806950" rtl="0" eaLnBrk="0" fontAlgn="base" hangingPunct="0">
        <a:spcBef>
          <a:spcPct val="20000"/>
        </a:spcBef>
        <a:spcAft>
          <a:spcPct val="0"/>
        </a:spcAft>
        <a:buChar char="»"/>
        <a:defRPr sz="10500">
          <a:solidFill>
            <a:schemeClr val="tx1"/>
          </a:solidFill>
          <a:latin typeface="+mn-lt"/>
        </a:defRPr>
      </a:lvl7pPr>
      <a:lvl8pPr marL="12187238" indent="-1201738" algn="l" defTabSz="4806950" rtl="0" eaLnBrk="0" fontAlgn="base" hangingPunct="0">
        <a:spcBef>
          <a:spcPct val="20000"/>
        </a:spcBef>
        <a:spcAft>
          <a:spcPct val="0"/>
        </a:spcAft>
        <a:buChar char="»"/>
        <a:defRPr sz="10500">
          <a:solidFill>
            <a:schemeClr val="tx1"/>
          </a:solidFill>
          <a:latin typeface="+mn-lt"/>
        </a:defRPr>
      </a:lvl8pPr>
      <a:lvl9pPr marL="12644438" indent="-1201738" algn="l" defTabSz="4806950" rtl="0" eaLnBrk="0" fontAlgn="base" hangingPunct="0">
        <a:spcBef>
          <a:spcPct val="20000"/>
        </a:spcBef>
        <a:spcAft>
          <a:spcPct val="0"/>
        </a:spcAft>
        <a:buChar char="»"/>
        <a:defRPr sz="105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18" Type="http://schemas.openxmlformats.org/officeDocument/2006/relationships/image" Target="../media/image16.gif"/><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0.png"/><Relationship Id="rId17" Type="http://schemas.openxmlformats.org/officeDocument/2006/relationships/image" Target="../media/image15.png"/><Relationship Id="rId2" Type="http://schemas.openxmlformats.org/officeDocument/2006/relationships/notesSlide" Target="../notesSlides/notesSlide1.xml"/><Relationship Id="rId16" Type="http://schemas.openxmlformats.org/officeDocument/2006/relationships/image" Target="../media/image14.png"/><Relationship Id="rId20"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5" Type="http://schemas.openxmlformats.org/officeDocument/2006/relationships/image" Target="../media/image13.png"/><Relationship Id="rId10" Type="http://schemas.openxmlformats.org/officeDocument/2006/relationships/image" Target="../media/image8.png"/><Relationship Id="rId19" Type="http://schemas.openxmlformats.org/officeDocument/2006/relationships/image" Target="../media/image17.pn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7FBFD"/>
        </a:solidFill>
        <a:effectLst/>
      </p:bgPr>
    </p:bg>
    <p:spTree>
      <p:nvGrpSpPr>
        <p:cNvPr id="1" name=""/>
        <p:cNvGrpSpPr/>
        <p:nvPr/>
      </p:nvGrpSpPr>
      <p:grpSpPr>
        <a:xfrm>
          <a:off x="0" y="0"/>
          <a:ext cx="0" cy="0"/>
          <a:chOff x="0" y="0"/>
          <a:chExt cx="0" cy="0"/>
        </a:xfrm>
      </p:grpSpPr>
      <p:sp>
        <p:nvSpPr>
          <p:cNvPr id="2052" name="Rectangle 14"/>
          <p:cNvSpPr>
            <a:spLocks noChangeArrowheads="1"/>
          </p:cNvSpPr>
          <p:nvPr/>
        </p:nvSpPr>
        <p:spPr bwMode="auto">
          <a:xfrm>
            <a:off x="1328738" y="4901700"/>
            <a:ext cx="4625975" cy="1006475"/>
          </a:xfrm>
          <a:prstGeom prst="rect">
            <a:avLst/>
          </a:prstGeom>
          <a:noFill/>
          <a:ln w="9525">
            <a:noFill/>
            <a:miter lim="800000"/>
            <a:headEnd/>
            <a:tailEnd/>
          </a:ln>
        </p:spPr>
        <p:txBody>
          <a:bodyPr wrap="square">
            <a:spAutoFit/>
          </a:bodyPr>
          <a:lstStyle/>
          <a:p>
            <a:pPr eaLnBrk="0" hangingPunct="0">
              <a:spcBef>
                <a:spcPct val="0"/>
              </a:spcBef>
            </a:pPr>
            <a:r>
              <a:rPr kumimoji="0" lang="en-US" altLang="zh-TW" sz="6000" dirty="0">
                <a:solidFill>
                  <a:srgbClr val="000099"/>
                </a:solidFill>
              </a:rPr>
              <a:t>Introduction</a:t>
            </a:r>
          </a:p>
        </p:txBody>
      </p:sp>
      <p:sp>
        <p:nvSpPr>
          <p:cNvPr id="2053" name="Text Box 15"/>
          <p:cNvSpPr txBox="1">
            <a:spLocks noChangeArrowheads="1"/>
          </p:cNvSpPr>
          <p:nvPr/>
        </p:nvSpPr>
        <p:spPr bwMode="auto">
          <a:xfrm>
            <a:off x="11464525" y="4901700"/>
            <a:ext cx="5202218" cy="1006475"/>
          </a:xfrm>
          <a:prstGeom prst="rect">
            <a:avLst/>
          </a:prstGeom>
          <a:noFill/>
          <a:ln w="9525">
            <a:noFill/>
            <a:miter lim="800000"/>
            <a:headEnd/>
            <a:tailEnd/>
          </a:ln>
        </p:spPr>
        <p:txBody>
          <a:bodyPr wrap="square">
            <a:spAutoFit/>
          </a:bodyPr>
          <a:lstStyle/>
          <a:p>
            <a:pPr eaLnBrk="0" hangingPunct="0"/>
            <a:r>
              <a:rPr kumimoji="0" lang="en-US" altLang="zh-TW" sz="6000" dirty="0" smtClean="0">
                <a:solidFill>
                  <a:srgbClr val="000099"/>
                </a:solidFill>
              </a:rPr>
              <a:t>Methods </a:t>
            </a:r>
            <a:endParaRPr kumimoji="0" lang="en-US" altLang="zh-TW" sz="6000" dirty="0">
              <a:solidFill>
                <a:srgbClr val="000099"/>
              </a:solidFill>
            </a:endParaRPr>
          </a:p>
        </p:txBody>
      </p:sp>
      <p:sp>
        <p:nvSpPr>
          <p:cNvPr id="2054" name="Text Box 23"/>
          <p:cNvSpPr txBox="1">
            <a:spLocks noChangeArrowheads="1"/>
          </p:cNvSpPr>
          <p:nvPr/>
        </p:nvSpPr>
        <p:spPr bwMode="auto">
          <a:xfrm>
            <a:off x="11441563" y="6211550"/>
            <a:ext cx="11696038" cy="2554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57200" indent="-457200" eaLnBrk="0" hangingPunct="0">
              <a:spcBef>
                <a:spcPct val="10000"/>
              </a:spcBef>
            </a:pPr>
            <a:r>
              <a:rPr lang="en-US" altLang="zh-TW" sz="4400" dirty="0">
                <a:solidFill>
                  <a:srgbClr val="009900"/>
                </a:solidFill>
              </a:rPr>
              <a:t>Participants</a:t>
            </a:r>
            <a:r>
              <a:rPr lang="en-US" altLang="zh-TW" sz="3000" dirty="0">
                <a:solidFill>
                  <a:schemeClr val="tx1"/>
                </a:solidFill>
              </a:rPr>
              <a:t> </a:t>
            </a:r>
            <a:endParaRPr lang="en-US" altLang="ja-JP" sz="3000" dirty="0">
              <a:solidFill>
                <a:schemeClr val="tx1"/>
              </a:solidFill>
            </a:endParaRPr>
          </a:p>
          <a:p>
            <a:pPr marL="457200" indent="-457200" eaLnBrk="0" hangingPunct="0">
              <a:spcBef>
                <a:spcPts val="300"/>
              </a:spcBef>
              <a:buClr>
                <a:srgbClr val="000099"/>
              </a:buClr>
              <a:buFont typeface="Wingdings" pitchFamily="2" charset="2"/>
              <a:buChar char="v"/>
            </a:pPr>
            <a:r>
              <a:rPr lang="en-US" altLang="ja-JP" sz="2800" b="0" dirty="0">
                <a:solidFill>
                  <a:schemeClr val="tx1"/>
                </a:solidFill>
              </a:rPr>
              <a:t>7</a:t>
            </a:r>
            <a:r>
              <a:rPr lang="en-US" altLang="ja-JP" sz="2800" b="0" dirty="0" smtClean="0">
                <a:solidFill>
                  <a:schemeClr val="tx1"/>
                </a:solidFill>
              </a:rPr>
              <a:t> adults with severe motor impairment.</a:t>
            </a:r>
          </a:p>
          <a:p>
            <a:pPr marL="457200" indent="-457200" eaLnBrk="0" hangingPunct="0">
              <a:spcBef>
                <a:spcPts val="300"/>
              </a:spcBef>
              <a:buClr>
                <a:srgbClr val="000099"/>
              </a:buClr>
              <a:buFont typeface="Wingdings" pitchFamily="2" charset="2"/>
              <a:buChar char="v"/>
            </a:pPr>
            <a:r>
              <a:rPr lang="en-US" altLang="ja-JP" sz="2800" b="0" dirty="0" smtClean="0">
                <a:solidFill>
                  <a:schemeClr val="tx1"/>
                </a:solidFill>
              </a:rPr>
              <a:t>9 adults with no motor impairment.</a:t>
            </a:r>
          </a:p>
          <a:p>
            <a:pPr marL="457200" indent="-457200" eaLnBrk="0" hangingPunct="0">
              <a:spcBef>
                <a:spcPts val="300"/>
              </a:spcBef>
              <a:buClr>
                <a:srgbClr val="000099"/>
              </a:buClr>
              <a:buFont typeface="Wingdings" pitchFamily="2" charset="2"/>
              <a:buChar char="v"/>
            </a:pPr>
            <a:r>
              <a:rPr lang="en-US" sz="2800" b="0" dirty="0">
                <a:solidFill>
                  <a:schemeClr val="tx1"/>
                </a:solidFill>
              </a:rPr>
              <a:t>Each participant was asked to utilize three different EEG systems during three separate recording sessions.</a:t>
            </a:r>
          </a:p>
          <a:p>
            <a:pPr marL="914400" lvl="1" indent="-457200" eaLnBrk="0" hangingPunct="0">
              <a:spcBef>
                <a:spcPts val="300"/>
              </a:spcBef>
              <a:buClr>
                <a:srgbClr val="000099"/>
              </a:buClr>
              <a:buFont typeface="Arial" pitchFamily="34" charset="0"/>
              <a:buChar char="•"/>
            </a:pPr>
            <a:r>
              <a:rPr lang="en-US" sz="2800" b="0" dirty="0">
                <a:solidFill>
                  <a:schemeClr val="tx1"/>
                </a:solidFill>
              </a:rPr>
              <a:t>For individuals with severe motor impairments, EEG recording sessions were performed in the users’ homes.</a:t>
            </a:r>
          </a:p>
          <a:p>
            <a:pPr marL="914400" lvl="1" indent="-457200" eaLnBrk="0" hangingPunct="0">
              <a:spcBef>
                <a:spcPts val="300"/>
              </a:spcBef>
              <a:buClr>
                <a:srgbClr val="000099"/>
              </a:buClr>
              <a:buFont typeface="Arial" pitchFamily="34" charset="0"/>
              <a:buChar char="•"/>
            </a:pPr>
            <a:r>
              <a:rPr lang="en-US" sz="2800" b="0" dirty="0">
                <a:solidFill>
                  <a:schemeClr val="tx1"/>
                </a:solidFill>
              </a:rPr>
              <a:t>Individuals with no motor impairments performed their EEG recording sessions in a laboratory setting.</a:t>
            </a:r>
          </a:p>
          <a:p>
            <a:pPr marL="457200" indent="-457200" eaLnBrk="0" hangingPunct="0">
              <a:spcBef>
                <a:spcPts val="300"/>
              </a:spcBef>
              <a:buClr>
                <a:srgbClr val="000099"/>
              </a:buClr>
            </a:pPr>
            <a:endParaRPr lang="en-US" altLang="zh-TW" sz="2000" b="0" dirty="0">
              <a:solidFill>
                <a:srgbClr val="32946A"/>
              </a:solidFill>
            </a:endParaRPr>
          </a:p>
          <a:p>
            <a:pPr marL="288925" indent="-288925" eaLnBrk="0" hangingPunct="0">
              <a:spcBef>
                <a:spcPts val="300"/>
              </a:spcBef>
              <a:buClr>
                <a:srgbClr val="000099"/>
              </a:buClr>
            </a:pPr>
            <a:r>
              <a:rPr lang="en-US" sz="4400" dirty="0" smtClean="0">
                <a:solidFill>
                  <a:srgbClr val="009900"/>
                </a:solidFill>
              </a:rPr>
              <a:t>P300 Speller Paradigm</a:t>
            </a:r>
          </a:p>
          <a:p>
            <a:pPr marL="457200" indent="-457200" eaLnBrk="0" hangingPunct="0">
              <a:spcBef>
                <a:spcPts val="300"/>
              </a:spcBef>
              <a:buClr>
                <a:srgbClr val="000099"/>
              </a:buClr>
              <a:buFont typeface="Wingdings" pitchFamily="2" charset="2"/>
              <a:buChar char="v"/>
            </a:pPr>
            <a:r>
              <a:rPr lang="en-US" sz="2800" b="0" dirty="0" smtClean="0">
                <a:solidFill>
                  <a:schemeClr val="tx1"/>
                </a:solidFill>
              </a:rPr>
              <a:t>In the present study, we are investigating  the single letter, serial P300 speller paradigm.</a:t>
            </a:r>
          </a:p>
          <a:p>
            <a:pPr marL="457200" indent="-457200" eaLnBrk="0" hangingPunct="0">
              <a:spcBef>
                <a:spcPts val="300"/>
              </a:spcBef>
              <a:buClr>
                <a:srgbClr val="000099"/>
              </a:buClr>
              <a:buFont typeface="Wingdings" pitchFamily="2" charset="2"/>
              <a:buChar char="v"/>
            </a:pPr>
            <a:r>
              <a:rPr lang="en-US" sz="2800" b="0" dirty="0" smtClean="0">
                <a:solidFill>
                  <a:schemeClr val="tx1"/>
                </a:solidFill>
              </a:rPr>
              <a:t>Participants were seated comfortably behind an LCD computer screen.</a:t>
            </a:r>
          </a:p>
          <a:p>
            <a:pPr marL="457200" indent="-457200" eaLnBrk="0" hangingPunct="0">
              <a:spcBef>
                <a:spcPts val="300"/>
              </a:spcBef>
              <a:buClr>
                <a:srgbClr val="000099"/>
              </a:buClr>
              <a:buFont typeface="Wingdings" pitchFamily="2" charset="2"/>
              <a:buChar char="v"/>
            </a:pPr>
            <a:r>
              <a:rPr lang="en-US" sz="2800" b="0" dirty="0" smtClean="0">
                <a:solidFill>
                  <a:schemeClr val="tx1"/>
                </a:solidFill>
              </a:rPr>
              <a:t>Letter characters flashed in the center of the screen one at a time with a stimulus duration of 100ms.</a:t>
            </a:r>
          </a:p>
          <a:p>
            <a:pPr marL="457200" indent="-457200" eaLnBrk="0" hangingPunct="0">
              <a:spcBef>
                <a:spcPts val="300"/>
              </a:spcBef>
              <a:buClr>
                <a:srgbClr val="000099"/>
              </a:buClr>
              <a:buFont typeface="Wingdings" pitchFamily="2" charset="2"/>
              <a:buChar char="v"/>
            </a:pPr>
            <a:r>
              <a:rPr lang="en-US" sz="2800" b="0" dirty="0" smtClean="0">
                <a:solidFill>
                  <a:schemeClr val="tx1"/>
                </a:solidFill>
              </a:rPr>
              <a:t>There was an inter-stimulus interval of 750ms between each letter presentation.</a:t>
            </a:r>
          </a:p>
          <a:p>
            <a:pPr marL="457200" indent="-457200" eaLnBrk="0" hangingPunct="0">
              <a:spcBef>
                <a:spcPts val="300"/>
              </a:spcBef>
              <a:buClr>
                <a:srgbClr val="000099"/>
              </a:buClr>
              <a:buFont typeface="Wingdings" pitchFamily="2" charset="2"/>
              <a:buChar char="v"/>
            </a:pPr>
            <a:r>
              <a:rPr lang="en-US" sz="2800" b="0" dirty="0" smtClean="0">
                <a:solidFill>
                  <a:schemeClr val="tx1"/>
                </a:solidFill>
              </a:rPr>
              <a:t>Participants were instructed to count the number of presentations of a predetermined target letter (p, b, or d).</a:t>
            </a:r>
          </a:p>
          <a:p>
            <a:pPr marL="457200" indent="-457200" eaLnBrk="0" hangingPunct="0">
              <a:spcBef>
                <a:spcPts val="300"/>
              </a:spcBef>
              <a:buClr>
                <a:srgbClr val="000099"/>
              </a:buClr>
              <a:buFont typeface="Wingdings" pitchFamily="2" charset="2"/>
              <a:buChar char="v"/>
            </a:pPr>
            <a:r>
              <a:rPr lang="en-US" sz="2800" b="0" dirty="0" smtClean="0">
                <a:solidFill>
                  <a:schemeClr val="tx1"/>
                </a:solidFill>
              </a:rPr>
              <a:t>There were 20 target characters out of 80 total presentations in each  experiment block.</a:t>
            </a:r>
          </a:p>
          <a:p>
            <a:pPr marL="457200" indent="-457200" eaLnBrk="0" hangingPunct="0">
              <a:spcBef>
                <a:spcPts val="300"/>
              </a:spcBef>
              <a:buClr>
                <a:srgbClr val="000099"/>
              </a:buClr>
              <a:buFont typeface="Wingdings" pitchFamily="2" charset="2"/>
              <a:buChar char="v"/>
            </a:pPr>
            <a:r>
              <a:rPr lang="en-US" sz="2800" b="0" dirty="0" smtClean="0">
                <a:solidFill>
                  <a:schemeClr val="tx1"/>
                </a:solidFill>
              </a:rPr>
              <a:t>Participant performed the task in three blocks – one block per target letter.</a:t>
            </a:r>
          </a:p>
          <a:p>
            <a:pPr eaLnBrk="0" hangingPunct="0">
              <a:spcBef>
                <a:spcPts val="300"/>
              </a:spcBef>
              <a:buClr>
                <a:srgbClr val="000099"/>
              </a:buClr>
            </a:pPr>
            <a:endParaRPr lang="en-US" sz="2800" b="0" dirty="0">
              <a:solidFill>
                <a:schemeClr val="tx1"/>
              </a:solidFill>
            </a:endParaRPr>
          </a:p>
          <a:p>
            <a:pPr eaLnBrk="0" hangingPunct="0">
              <a:spcBef>
                <a:spcPts val="300"/>
              </a:spcBef>
              <a:buClr>
                <a:srgbClr val="000099"/>
              </a:buClr>
            </a:pPr>
            <a:r>
              <a:rPr lang="en-US" sz="4400" dirty="0" smtClean="0">
                <a:solidFill>
                  <a:srgbClr val="009900"/>
                </a:solidFill>
              </a:rPr>
              <a:t>EEG Systems</a:t>
            </a:r>
          </a:p>
          <a:p>
            <a:pPr marL="457200" indent="-457200" eaLnBrk="0" hangingPunct="0">
              <a:spcBef>
                <a:spcPts val="300"/>
              </a:spcBef>
              <a:buClr>
                <a:srgbClr val="000099"/>
              </a:buClr>
              <a:buFont typeface="Wingdings" pitchFamily="2" charset="2"/>
              <a:buChar char="v"/>
            </a:pPr>
            <a:r>
              <a:rPr lang="en-US" sz="2800" b="0" dirty="0" smtClean="0">
                <a:solidFill>
                  <a:schemeClr val="tx1"/>
                </a:solidFill>
              </a:rPr>
              <a:t>For each subject, data was recorded using three different EEG acquisition systems.</a:t>
            </a:r>
          </a:p>
          <a:p>
            <a:pPr marL="457200" indent="-457200" eaLnBrk="0" hangingPunct="0">
              <a:spcBef>
                <a:spcPts val="300"/>
              </a:spcBef>
              <a:buClr>
                <a:srgbClr val="000099"/>
              </a:buClr>
              <a:buFont typeface="Wingdings" pitchFamily="2" charset="2"/>
              <a:buChar char="v"/>
            </a:pPr>
            <a:r>
              <a:rPr lang="en-US" sz="2800" b="0" dirty="0" smtClean="0">
                <a:solidFill>
                  <a:schemeClr val="tx1"/>
                </a:solidFill>
              </a:rPr>
              <a:t>Each system differed with respect to cost, portability, ease of use, sampling rate, and number of electrodes (Table 1).</a:t>
            </a:r>
          </a:p>
          <a:p>
            <a:pPr marL="457200" indent="-457200" eaLnBrk="0" hangingPunct="0">
              <a:spcBef>
                <a:spcPts val="300"/>
              </a:spcBef>
              <a:buClr>
                <a:srgbClr val="000099"/>
              </a:buClr>
              <a:buFont typeface="Wingdings" pitchFamily="2" charset="2"/>
              <a:buChar char="v"/>
            </a:pPr>
            <a:endParaRPr lang="en-US" sz="2800" b="0" dirty="0">
              <a:solidFill>
                <a:schemeClr val="tx1"/>
              </a:solidFill>
            </a:endParaRPr>
          </a:p>
          <a:p>
            <a:pPr marL="457200" indent="-457200" eaLnBrk="0" hangingPunct="0">
              <a:spcBef>
                <a:spcPts val="300"/>
              </a:spcBef>
              <a:buClr>
                <a:srgbClr val="000099"/>
              </a:buClr>
              <a:buFont typeface="Wingdings" pitchFamily="2" charset="2"/>
              <a:buChar char="v"/>
            </a:pPr>
            <a:endParaRPr lang="en-US" sz="2800" b="0" dirty="0" smtClean="0">
              <a:solidFill>
                <a:schemeClr val="tx1"/>
              </a:solidFill>
            </a:endParaRPr>
          </a:p>
          <a:p>
            <a:pPr marL="457200" indent="-457200" eaLnBrk="0" hangingPunct="0">
              <a:spcBef>
                <a:spcPts val="300"/>
              </a:spcBef>
              <a:buClr>
                <a:srgbClr val="000099"/>
              </a:buClr>
              <a:buFont typeface="Wingdings" pitchFamily="2" charset="2"/>
              <a:buChar char="v"/>
            </a:pPr>
            <a:endParaRPr lang="en-US" sz="2800" b="0" dirty="0">
              <a:solidFill>
                <a:schemeClr val="tx1"/>
              </a:solidFill>
            </a:endParaRPr>
          </a:p>
          <a:p>
            <a:pPr marL="457200" indent="-457200" eaLnBrk="0" hangingPunct="0">
              <a:spcBef>
                <a:spcPts val="300"/>
              </a:spcBef>
              <a:buClr>
                <a:srgbClr val="000099"/>
              </a:buClr>
              <a:buFont typeface="Wingdings" pitchFamily="2" charset="2"/>
              <a:buChar char="v"/>
            </a:pPr>
            <a:endParaRPr lang="en-US" sz="2800" b="0" dirty="0" smtClean="0">
              <a:solidFill>
                <a:schemeClr val="tx1"/>
              </a:solidFill>
            </a:endParaRPr>
          </a:p>
          <a:p>
            <a:pPr marL="457200" indent="-457200" eaLnBrk="0" hangingPunct="0">
              <a:spcBef>
                <a:spcPts val="300"/>
              </a:spcBef>
              <a:buClr>
                <a:srgbClr val="000099"/>
              </a:buClr>
              <a:buFont typeface="Wingdings" pitchFamily="2" charset="2"/>
              <a:buChar char="v"/>
            </a:pPr>
            <a:endParaRPr lang="en-US" sz="2800" b="0" dirty="0">
              <a:solidFill>
                <a:schemeClr val="tx1"/>
              </a:solidFill>
            </a:endParaRPr>
          </a:p>
          <a:p>
            <a:pPr marL="457200" indent="-457200" eaLnBrk="0" hangingPunct="0">
              <a:spcBef>
                <a:spcPts val="300"/>
              </a:spcBef>
              <a:buClr>
                <a:srgbClr val="000099"/>
              </a:buClr>
              <a:buFont typeface="Wingdings" pitchFamily="2" charset="2"/>
              <a:buChar char="v"/>
            </a:pPr>
            <a:endParaRPr lang="en-US" sz="2800" b="0" dirty="0" smtClean="0">
              <a:solidFill>
                <a:schemeClr val="tx1"/>
              </a:solidFill>
            </a:endParaRPr>
          </a:p>
          <a:p>
            <a:pPr marL="457200" indent="-457200" eaLnBrk="0" hangingPunct="0">
              <a:spcBef>
                <a:spcPts val="300"/>
              </a:spcBef>
              <a:buClr>
                <a:srgbClr val="000099"/>
              </a:buClr>
              <a:buFont typeface="Wingdings" pitchFamily="2" charset="2"/>
              <a:buChar char="v"/>
            </a:pPr>
            <a:endParaRPr lang="en-US" sz="2800" b="0" dirty="0">
              <a:solidFill>
                <a:schemeClr val="tx1"/>
              </a:solidFill>
            </a:endParaRPr>
          </a:p>
          <a:p>
            <a:pPr marL="457200" indent="-457200" eaLnBrk="0" hangingPunct="0">
              <a:spcBef>
                <a:spcPts val="300"/>
              </a:spcBef>
              <a:buClr>
                <a:srgbClr val="000099"/>
              </a:buClr>
              <a:buFont typeface="Wingdings" pitchFamily="2" charset="2"/>
              <a:buChar char="v"/>
            </a:pPr>
            <a:endParaRPr lang="en-US" sz="2800" b="0" dirty="0" smtClean="0">
              <a:solidFill>
                <a:schemeClr val="tx1"/>
              </a:solidFill>
            </a:endParaRPr>
          </a:p>
          <a:p>
            <a:pPr marL="457200" indent="-457200" eaLnBrk="0" hangingPunct="0">
              <a:spcBef>
                <a:spcPts val="300"/>
              </a:spcBef>
              <a:buClr>
                <a:srgbClr val="000099"/>
              </a:buClr>
              <a:buFont typeface="Wingdings" pitchFamily="2" charset="2"/>
              <a:buChar char="v"/>
            </a:pPr>
            <a:endParaRPr lang="en-US" sz="2800" b="0" dirty="0">
              <a:solidFill>
                <a:schemeClr val="tx1"/>
              </a:solidFill>
            </a:endParaRPr>
          </a:p>
          <a:p>
            <a:pPr marL="457200" indent="-457200" eaLnBrk="0" hangingPunct="0">
              <a:spcBef>
                <a:spcPts val="300"/>
              </a:spcBef>
              <a:buClr>
                <a:srgbClr val="000099"/>
              </a:buClr>
              <a:buFont typeface="Wingdings" pitchFamily="2" charset="2"/>
              <a:buChar char="v"/>
            </a:pPr>
            <a:endParaRPr lang="en-US" sz="2800" b="0" dirty="0" smtClean="0">
              <a:solidFill>
                <a:schemeClr val="tx1"/>
              </a:solidFill>
            </a:endParaRPr>
          </a:p>
          <a:p>
            <a:pPr marL="457200" indent="-457200" eaLnBrk="0" hangingPunct="0">
              <a:spcBef>
                <a:spcPts val="300"/>
              </a:spcBef>
              <a:buClr>
                <a:srgbClr val="000099"/>
              </a:buClr>
              <a:buFont typeface="Wingdings" pitchFamily="2" charset="2"/>
              <a:buChar char="v"/>
            </a:pPr>
            <a:endParaRPr lang="en-US" sz="2800" b="0" dirty="0">
              <a:solidFill>
                <a:schemeClr val="tx1"/>
              </a:solidFill>
            </a:endParaRPr>
          </a:p>
          <a:p>
            <a:pPr eaLnBrk="0" hangingPunct="0">
              <a:spcBef>
                <a:spcPts val="300"/>
              </a:spcBef>
              <a:buClr>
                <a:srgbClr val="000099"/>
              </a:buClr>
            </a:pPr>
            <a:endParaRPr lang="en-US" sz="2000" b="0" dirty="0" smtClean="0">
              <a:solidFill>
                <a:schemeClr val="tx1"/>
              </a:solidFill>
            </a:endParaRPr>
          </a:p>
          <a:p>
            <a:pPr eaLnBrk="0" hangingPunct="0">
              <a:spcBef>
                <a:spcPts val="300"/>
              </a:spcBef>
              <a:buClr>
                <a:srgbClr val="000099"/>
              </a:buClr>
            </a:pPr>
            <a:r>
              <a:rPr lang="en-US" sz="2000" b="0" dirty="0" smtClean="0">
                <a:solidFill>
                  <a:schemeClr val="tx1"/>
                </a:solidFill>
              </a:rPr>
              <a:t>Table 1. Comparison of EEG systems</a:t>
            </a:r>
          </a:p>
          <a:p>
            <a:pPr eaLnBrk="0" hangingPunct="0">
              <a:spcBef>
                <a:spcPts val="300"/>
              </a:spcBef>
              <a:buClr>
                <a:srgbClr val="000099"/>
              </a:buClr>
            </a:pPr>
            <a:endParaRPr lang="en-US" sz="2800" b="0" dirty="0" smtClean="0">
              <a:solidFill>
                <a:schemeClr val="tx1"/>
              </a:solidFill>
            </a:endParaRPr>
          </a:p>
          <a:p>
            <a:pPr marL="457200" indent="-457200" eaLnBrk="0" hangingPunct="0">
              <a:spcBef>
                <a:spcPts val="300"/>
              </a:spcBef>
              <a:buClr>
                <a:srgbClr val="000099"/>
              </a:buClr>
              <a:buFont typeface="Wingdings" pitchFamily="2" charset="2"/>
              <a:buChar char="v"/>
            </a:pPr>
            <a:r>
              <a:rPr lang="en-US" sz="2800" b="0" dirty="0" smtClean="0">
                <a:solidFill>
                  <a:schemeClr val="tx1"/>
                </a:solidFill>
              </a:rPr>
              <a:t>The </a:t>
            </a:r>
            <a:r>
              <a:rPr lang="en-US" sz="2800" dirty="0" err="1" smtClean="0">
                <a:solidFill>
                  <a:schemeClr val="tx1"/>
                </a:solidFill>
              </a:rPr>
              <a:t>Neuropulse</a:t>
            </a:r>
            <a:r>
              <a:rPr lang="en-US" sz="2800" b="0" dirty="0" smtClean="0">
                <a:solidFill>
                  <a:schemeClr val="tx1"/>
                </a:solidFill>
              </a:rPr>
              <a:t> system is relatively affordable (</a:t>
            </a:r>
            <a:r>
              <a:rPr lang="en-US" sz="2800" dirty="0" err="1" smtClean="0">
                <a:solidFill>
                  <a:schemeClr val="tx1"/>
                </a:solidFill>
              </a:rPr>
              <a:t>Neuropulse</a:t>
            </a:r>
            <a:r>
              <a:rPr lang="en-US" sz="2800" b="0" dirty="0" smtClean="0">
                <a:solidFill>
                  <a:schemeClr val="tx1"/>
                </a:solidFill>
              </a:rPr>
              <a:t> ≈ $6500, </a:t>
            </a:r>
            <a:r>
              <a:rPr lang="en-US" sz="2800" dirty="0" err="1" smtClean="0">
                <a:solidFill>
                  <a:schemeClr val="tx1"/>
                </a:solidFill>
              </a:rPr>
              <a:t>G.Tec</a:t>
            </a:r>
            <a:r>
              <a:rPr lang="en-US" sz="2800" b="0" dirty="0">
                <a:solidFill>
                  <a:schemeClr val="tx1"/>
                </a:solidFill>
              </a:rPr>
              <a:t> ≈ </a:t>
            </a:r>
            <a:r>
              <a:rPr lang="en-US" sz="2800" b="0" dirty="0" smtClean="0">
                <a:solidFill>
                  <a:schemeClr val="tx1"/>
                </a:solidFill>
              </a:rPr>
              <a:t>$11,000, </a:t>
            </a:r>
            <a:r>
              <a:rPr lang="en-US" sz="2800" dirty="0" err="1" smtClean="0">
                <a:solidFill>
                  <a:schemeClr val="tx1"/>
                </a:solidFill>
              </a:rPr>
              <a:t>Biosemi</a:t>
            </a:r>
            <a:r>
              <a:rPr lang="en-US" sz="2800" b="0" dirty="0">
                <a:solidFill>
                  <a:schemeClr val="tx1"/>
                </a:solidFill>
              </a:rPr>
              <a:t> ≈ </a:t>
            </a:r>
            <a:r>
              <a:rPr lang="en-US" sz="2800" b="0" dirty="0" smtClean="0">
                <a:solidFill>
                  <a:schemeClr val="tx1"/>
                </a:solidFill>
              </a:rPr>
              <a:t>$40,000) and supports up to 24 channels.  It is not portable since it requires external power.   Low impedances are required at electrode sites making  it more susceptible to artifacts and making the cap more difficult to apply. </a:t>
            </a:r>
          </a:p>
          <a:p>
            <a:pPr marL="457200" indent="-457200" eaLnBrk="0" hangingPunct="0">
              <a:spcBef>
                <a:spcPts val="300"/>
              </a:spcBef>
              <a:buClr>
                <a:srgbClr val="000099"/>
              </a:buClr>
              <a:buFont typeface="Wingdings" pitchFamily="2" charset="2"/>
              <a:buChar char="v"/>
            </a:pPr>
            <a:r>
              <a:rPr lang="en-US" sz="2800" b="0" dirty="0" smtClean="0">
                <a:solidFill>
                  <a:schemeClr val="tx1"/>
                </a:solidFill>
              </a:rPr>
              <a:t>The </a:t>
            </a:r>
            <a:r>
              <a:rPr lang="en-US" sz="2800" dirty="0" err="1" smtClean="0">
                <a:solidFill>
                  <a:schemeClr val="tx1"/>
                </a:solidFill>
              </a:rPr>
              <a:t>G.Tec</a:t>
            </a:r>
            <a:r>
              <a:rPr lang="en-US" sz="2800" b="0" dirty="0" smtClean="0">
                <a:solidFill>
                  <a:schemeClr val="tx1"/>
                </a:solidFill>
              </a:rPr>
              <a:t> system has a midrange cost  but only supports 8 channels.  It is very portable with </a:t>
            </a:r>
            <a:r>
              <a:rPr lang="en-US" sz="2800" b="0" dirty="0" err="1" smtClean="0">
                <a:solidFill>
                  <a:schemeClr val="tx1"/>
                </a:solidFill>
              </a:rPr>
              <a:t>bluetooth</a:t>
            </a:r>
            <a:r>
              <a:rPr lang="en-US" sz="2800" b="0" dirty="0" smtClean="0">
                <a:solidFill>
                  <a:schemeClr val="tx1"/>
                </a:solidFill>
              </a:rPr>
              <a:t> communication and battery power.  It has active electrodes allowing for high impedances, making the cap easy to apply and reducing susceptibility to interference.</a:t>
            </a:r>
          </a:p>
          <a:p>
            <a:pPr marL="457200" indent="-457200" eaLnBrk="0" hangingPunct="0">
              <a:spcBef>
                <a:spcPts val="300"/>
              </a:spcBef>
              <a:buClr>
                <a:srgbClr val="000099"/>
              </a:buClr>
              <a:buFont typeface="Wingdings" pitchFamily="2" charset="2"/>
              <a:buChar char="v"/>
            </a:pPr>
            <a:r>
              <a:rPr lang="en-US" sz="2800" b="0" dirty="0" smtClean="0">
                <a:solidFill>
                  <a:schemeClr val="tx1"/>
                </a:solidFill>
              </a:rPr>
              <a:t>The </a:t>
            </a:r>
            <a:r>
              <a:rPr lang="en-US" sz="2800" dirty="0" err="1" smtClean="0">
                <a:solidFill>
                  <a:schemeClr val="tx1"/>
                </a:solidFill>
              </a:rPr>
              <a:t>Biosemi</a:t>
            </a:r>
            <a:r>
              <a:rPr lang="en-US" sz="2800" b="0" dirty="0" smtClean="0">
                <a:solidFill>
                  <a:schemeClr val="tx1"/>
                </a:solidFill>
              </a:rPr>
              <a:t>  system has a relatively high cost.   It supports up to 40 channels and has a high bandwidth and high sampling rate.  It is portable with rechargeable batteries and USB communication.</a:t>
            </a:r>
            <a:endParaRPr lang="en-US" sz="2800" b="0" dirty="0">
              <a:solidFill>
                <a:schemeClr val="tx1"/>
              </a:solidFill>
            </a:endParaRPr>
          </a:p>
          <a:p>
            <a:pPr marL="457200" indent="-457200" eaLnBrk="0" hangingPunct="0">
              <a:spcBef>
                <a:spcPts val="300"/>
              </a:spcBef>
              <a:buClr>
                <a:srgbClr val="000099"/>
              </a:buClr>
              <a:buFont typeface="Wingdings" pitchFamily="2" charset="2"/>
              <a:buChar char="v"/>
            </a:pPr>
            <a:endParaRPr lang="en-US" sz="2800" b="0" dirty="0" smtClean="0">
              <a:solidFill>
                <a:schemeClr val="tx1"/>
              </a:solidFill>
            </a:endParaRPr>
          </a:p>
          <a:p>
            <a:pPr marL="457200" indent="-457200" eaLnBrk="0" hangingPunct="0">
              <a:spcBef>
                <a:spcPts val="300"/>
              </a:spcBef>
              <a:buClr>
                <a:srgbClr val="000099"/>
              </a:buClr>
              <a:buFont typeface="Wingdings" pitchFamily="2" charset="2"/>
              <a:buChar char="v"/>
            </a:pPr>
            <a:endParaRPr lang="en-US" sz="2800" b="0" dirty="0">
              <a:solidFill>
                <a:schemeClr val="tx1"/>
              </a:solidFill>
            </a:endParaRPr>
          </a:p>
          <a:p>
            <a:pPr eaLnBrk="0" hangingPunct="0">
              <a:spcBef>
                <a:spcPts val="300"/>
              </a:spcBef>
              <a:buClr>
                <a:srgbClr val="000099"/>
              </a:buClr>
            </a:pPr>
            <a:endParaRPr lang="en-US" sz="2800" b="0" dirty="0" smtClean="0">
              <a:solidFill>
                <a:schemeClr val="tx1"/>
              </a:solidFill>
            </a:endParaRPr>
          </a:p>
        </p:txBody>
      </p:sp>
      <p:sp>
        <p:nvSpPr>
          <p:cNvPr id="2055" name="Text Box 25"/>
          <p:cNvSpPr txBox="1">
            <a:spLocks noChangeArrowheads="1"/>
          </p:cNvSpPr>
          <p:nvPr/>
        </p:nvSpPr>
        <p:spPr bwMode="auto">
          <a:xfrm>
            <a:off x="24177775" y="4863175"/>
            <a:ext cx="8907463" cy="1006475"/>
          </a:xfrm>
          <a:prstGeom prst="rect">
            <a:avLst/>
          </a:prstGeom>
          <a:noFill/>
          <a:ln w="9525">
            <a:noFill/>
            <a:miter lim="800000"/>
            <a:headEnd/>
            <a:tailEnd/>
          </a:ln>
        </p:spPr>
        <p:txBody>
          <a:bodyPr>
            <a:spAutoFit/>
          </a:bodyPr>
          <a:lstStyle/>
          <a:p>
            <a:pPr eaLnBrk="0" hangingPunct="0"/>
            <a:r>
              <a:rPr kumimoji="0" lang="en-US" altLang="zh-TW" sz="6000" dirty="0">
                <a:solidFill>
                  <a:srgbClr val="000099"/>
                </a:solidFill>
              </a:rPr>
              <a:t>Results</a:t>
            </a:r>
            <a:endParaRPr kumimoji="0" lang="en-US" altLang="zh-TW" sz="6000" b="0" dirty="0">
              <a:solidFill>
                <a:srgbClr val="000099"/>
              </a:solidFill>
            </a:endParaRPr>
          </a:p>
        </p:txBody>
      </p:sp>
      <p:sp>
        <p:nvSpPr>
          <p:cNvPr id="2058" name="Text Box 53"/>
          <p:cNvSpPr txBox="1">
            <a:spLocks noChangeArrowheads="1"/>
          </p:cNvSpPr>
          <p:nvPr/>
        </p:nvSpPr>
        <p:spPr bwMode="auto">
          <a:xfrm>
            <a:off x="14150990" y="15430500"/>
            <a:ext cx="181518" cy="457200"/>
          </a:xfrm>
          <a:prstGeom prst="rect">
            <a:avLst/>
          </a:prstGeom>
          <a:noFill/>
          <a:ln w="9525">
            <a:noFill/>
            <a:miter lim="800000"/>
            <a:headEnd/>
            <a:tailEnd/>
          </a:ln>
        </p:spPr>
        <p:txBody>
          <a:bodyPr wrap="square">
            <a:spAutoFit/>
          </a:bodyPr>
          <a:lstStyle/>
          <a:p>
            <a:pPr eaLnBrk="0" hangingPunct="0">
              <a:spcBef>
                <a:spcPct val="0"/>
              </a:spcBef>
            </a:pPr>
            <a:endParaRPr kumimoji="0" lang="zh-TW" altLang="en-US" sz="2400" b="0">
              <a:solidFill>
                <a:schemeClr val="tx1"/>
              </a:solidFill>
              <a:latin typeface="Times New Roman" pitchFamily="18" charset="0"/>
            </a:endParaRPr>
          </a:p>
        </p:txBody>
      </p:sp>
      <p:sp>
        <p:nvSpPr>
          <p:cNvPr id="2059" name="Text Box 308"/>
          <p:cNvSpPr txBox="1">
            <a:spLocks noChangeArrowheads="1"/>
          </p:cNvSpPr>
          <p:nvPr/>
        </p:nvSpPr>
        <p:spPr bwMode="auto">
          <a:xfrm>
            <a:off x="3305072" y="546905"/>
            <a:ext cx="44007623" cy="2554545"/>
          </a:xfrm>
          <a:prstGeom prst="rect">
            <a:avLst/>
          </a:prstGeom>
          <a:noFill/>
          <a:ln w="9525">
            <a:noFill/>
            <a:miter lim="800000"/>
            <a:headEnd/>
            <a:tailEnd/>
          </a:ln>
        </p:spPr>
        <p:txBody>
          <a:bodyPr wrap="square">
            <a:spAutoFit/>
          </a:bodyPr>
          <a:lstStyle/>
          <a:p>
            <a:pPr algn="ctr">
              <a:spcBef>
                <a:spcPts val="0"/>
              </a:spcBef>
            </a:pPr>
            <a:r>
              <a:rPr lang="en-US" sz="8000" dirty="0" smtClean="0"/>
              <a:t>Comparison </a:t>
            </a:r>
            <a:r>
              <a:rPr lang="en-US" sz="8000" dirty="0"/>
              <a:t>of EEG Systems for use with Brain-Computer Interfaces </a:t>
            </a:r>
            <a:endParaRPr lang="en-US" sz="8000" dirty="0" smtClean="0"/>
          </a:p>
          <a:p>
            <a:pPr algn="ctr">
              <a:spcBef>
                <a:spcPts val="0"/>
              </a:spcBef>
            </a:pPr>
            <a:r>
              <a:rPr lang="en-US" sz="8000" dirty="0" smtClean="0"/>
              <a:t>in </a:t>
            </a:r>
            <a:r>
              <a:rPr lang="en-US" sz="8000" dirty="0"/>
              <a:t>Home Environments</a:t>
            </a:r>
          </a:p>
        </p:txBody>
      </p:sp>
      <p:sp>
        <p:nvSpPr>
          <p:cNvPr id="2063" name="Text Box 467"/>
          <p:cNvSpPr txBox="1">
            <a:spLocks noChangeArrowheads="1"/>
          </p:cNvSpPr>
          <p:nvPr/>
        </p:nvSpPr>
        <p:spPr bwMode="auto">
          <a:xfrm>
            <a:off x="1328738" y="6211549"/>
            <a:ext cx="8984013" cy="14418013"/>
          </a:xfrm>
          <a:prstGeom prst="rect">
            <a:avLst/>
          </a:prstGeom>
          <a:noFill/>
          <a:ln w="9525">
            <a:noFill/>
            <a:miter lim="800000"/>
            <a:headEnd/>
            <a:tailEnd/>
          </a:ln>
        </p:spPr>
        <p:txBody>
          <a:bodyPr/>
          <a:lstStyle/>
          <a:p>
            <a:pPr eaLnBrk="0" hangingPunct="0">
              <a:buClr>
                <a:srgbClr val="000099"/>
              </a:buClr>
            </a:pPr>
            <a:r>
              <a:rPr lang="en-US" sz="4400" dirty="0" smtClean="0">
                <a:solidFill>
                  <a:srgbClr val="009900"/>
                </a:solidFill>
              </a:rPr>
              <a:t>What is BCI</a:t>
            </a:r>
          </a:p>
          <a:p>
            <a:pPr marL="571500" indent="-571500" eaLnBrk="0" hangingPunct="0">
              <a:buClr>
                <a:srgbClr val="000099"/>
              </a:buClr>
              <a:buFont typeface="Wingdings" pitchFamily="2" charset="2"/>
              <a:buChar char="v"/>
            </a:pPr>
            <a:r>
              <a:rPr lang="en-US" sz="2800" b="0" dirty="0" smtClean="0">
                <a:solidFill>
                  <a:schemeClr val="tx1"/>
                </a:solidFill>
              </a:rPr>
              <a:t>Brain-computer interfaces (BCI) are used to establish a direct channel of communication between a user’s brain and a computer system.</a:t>
            </a:r>
          </a:p>
          <a:p>
            <a:pPr marL="571500" indent="-571500" eaLnBrk="0" hangingPunct="0">
              <a:buClr>
                <a:srgbClr val="000099"/>
              </a:buClr>
              <a:buFont typeface="Wingdings" pitchFamily="2" charset="2"/>
              <a:buChar char="v"/>
            </a:pPr>
            <a:r>
              <a:rPr lang="en-US" sz="2800" b="0" dirty="0" smtClean="0">
                <a:solidFill>
                  <a:schemeClr val="tx1"/>
                </a:solidFill>
              </a:rPr>
              <a:t>Using electroencephalography (EEG), users can simply alter their mental state in order to operate various computerized devices, such as remote controls, motorized wheelchairs, and communication devices.</a:t>
            </a:r>
          </a:p>
          <a:p>
            <a:pPr marL="571500" indent="-571500" eaLnBrk="0" hangingPunct="0">
              <a:buClr>
                <a:srgbClr val="000099"/>
              </a:buClr>
              <a:buFont typeface="Wingdings" pitchFamily="2" charset="2"/>
              <a:buChar char="v"/>
            </a:pPr>
            <a:r>
              <a:rPr lang="en-US" sz="2800" b="0" dirty="0" smtClean="0">
                <a:solidFill>
                  <a:schemeClr val="tx1"/>
                </a:solidFill>
              </a:rPr>
              <a:t>This is ideal for individuals with motor impairments because users only have to alter their mental state to operate the device.</a:t>
            </a:r>
          </a:p>
          <a:p>
            <a:pPr marL="571500" indent="-571500" eaLnBrk="0" hangingPunct="0">
              <a:buClr>
                <a:srgbClr val="000099"/>
              </a:buClr>
              <a:buFont typeface="Wingdings" pitchFamily="2" charset="2"/>
              <a:buChar char="v"/>
            </a:pPr>
            <a:r>
              <a:rPr lang="en-US" sz="2800" b="0" dirty="0" smtClean="0">
                <a:solidFill>
                  <a:schemeClr val="tx1"/>
                </a:solidFill>
              </a:rPr>
              <a:t>These systems show great promise, however they are often only tested in laboratory settings.</a:t>
            </a:r>
          </a:p>
          <a:p>
            <a:pPr marL="571500" indent="-571500" eaLnBrk="0" hangingPunct="0">
              <a:buClr>
                <a:srgbClr val="000099"/>
              </a:buClr>
              <a:buFont typeface="Wingdings" pitchFamily="2" charset="2"/>
              <a:buChar char="v"/>
            </a:pPr>
            <a:endParaRPr lang="en-US" sz="2800" b="0" dirty="0" smtClean="0">
              <a:solidFill>
                <a:schemeClr val="tx1"/>
              </a:solidFill>
            </a:endParaRPr>
          </a:p>
          <a:p>
            <a:pPr eaLnBrk="0" hangingPunct="0">
              <a:buClr>
                <a:srgbClr val="000099"/>
              </a:buClr>
            </a:pPr>
            <a:r>
              <a:rPr lang="en-US" sz="4400" dirty="0" smtClean="0">
                <a:solidFill>
                  <a:srgbClr val="009900"/>
                </a:solidFill>
              </a:rPr>
              <a:t>P300 Speller</a:t>
            </a:r>
          </a:p>
          <a:p>
            <a:pPr marL="457200" indent="-457200" eaLnBrk="0" hangingPunct="0">
              <a:buClr>
                <a:srgbClr val="000099"/>
              </a:buClr>
              <a:buFont typeface="Wingdings" pitchFamily="2" charset="2"/>
              <a:buChar char="v"/>
            </a:pPr>
            <a:r>
              <a:rPr lang="en-US" sz="2800" b="0" dirty="0" smtClean="0">
                <a:solidFill>
                  <a:schemeClr val="tx1"/>
                </a:solidFill>
              </a:rPr>
              <a:t>A P300 is a positive voltage deflection in EEG found 300ms after the presentation of a rare but expected stimulus.</a:t>
            </a:r>
          </a:p>
          <a:p>
            <a:pPr marL="457200" indent="-457200" eaLnBrk="0" hangingPunct="0">
              <a:buClr>
                <a:srgbClr val="000099"/>
              </a:buClr>
              <a:buFont typeface="Wingdings" pitchFamily="2" charset="2"/>
              <a:buChar char="v"/>
            </a:pPr>
            <a:r>
              <a:rPr lang="en-US" sz="2800" b="0" dirty="0" smtClean="0">
                <a:solidFill>
                  <a:schemeClr val="tx1"/>
                </a:solidFill>
              </a:rPr>
              <a:t>This waveform has been associated with cognitive processing of a stimulus.</a:t>
            </a:r>
          </a:p>
          <a:p>
            <a:pPr marL="457200" indent="-457200" eaLnBrk="0" hangingPunct="0">
              <a:buClr>
                <a:srgbClr val="000099"/>
              </a:buClr>
              <a:buFont typeface="Wingdings" pitchFamily="2" charset="2"/>
              <a:buChar char="v"/>
            </a:pPr>
            <a:r>
              <a:rPr lang="en-US" sz="2800" b="0" dirty="0" smtClean="0">
                <a:solidFill>
                  <a:schemeClr val="tx1"/>
                </a:solidFill>
              </a:rPr>
              <a:t>A serial P300 speller operates by presenting a series of flashing characters, in this case letters, to the user.</a:t>
            </a:r>
          </a:p>
          <a:p>
            <a:pPr marL="457200" indent="-457200" eaLnBrk="0" hangingPunct="0">
              <a:buClr>
                <a:srgbClr val="000099"/>
              </a:buClr>
              <a:buFont typeface="Wingdings" pitchFamily="2" charset="2"/>
              <a:buChar char="v"/>
            </a:pPr>
            <a:r>
              <a:rPr lang="en-US" sz="2800" b="0" dirty="0" smtClean="0">
                <a:solidFill>
                  <a:schemeClr val="tx1"/>
                </a:solidFill>
              </a:rPr>
              <a:t>When a target character is flashed, we expect the user to exhibit a P300 response.</a:t>
            </a:r>
          </a:p>
          <a:p>
            <a:pPr marL="457200" indent="-457200" eaLnBrk="0" hangingPunct="0">
              <a:buClr>
                <a:srgbClr val="000099"/>
              </a:buClr>
              <a:buFont typeface="Wingdings" pitchFamily="2" charset="2"/>
              <a:buChar char="v"/>
            </a:pPr>
            <a:r>
              <a:rPr lang="en-US" sz="2800" b="0" dirty="0" smtClean="0">
                <a:solidFill>
                  <a:schemeClr val="tx1"/>
                </a:solidFill>
              </a:rPr>
              <a:t>P300 spellers can be displayed with single characters (Figure 1), or in a grid format (Figure 2).</a:t>
            </a:r>
          </a:p>
          <a:p>
            <a:pPr marL="457200" indent="-457200" eaLnBrk="0" hangingPunct="0">
              <a:buClr>
                <a:srgbClr val="000099"/>
              </a:buClr>
            </a:pPr>
            <a:endParaRPr lang="en-US" sz="2800" b="0" dirty="0">
              <a:solidFill>
                <a:schemeClr val="tx1"/>
              </a:solidFill>
            </a:endParaRPr>
          </a:p>
        </p:txBody>
      </p:sp>
      <p:sp>
        <p:nvSpPr>
          <p:cNvPr id="2064" name="Rectangle 815"/>
          <p:cNvSpPr>
            <a:spLocks noChangeArrowheads="1"/>
          </p:cNvSpPr>
          <p:nvPr/>
        </p:nvSpPr>
        <p:spPr bwMode="auto">
          <a:xfrm>
            <a:off x="24133692" y="19567061"/>
            <a:ext cx="264435" cy="569387"/>
          </a:xfrm>
          <a:prstGeom prst="rect">
            <a:avLst/>
          </a:prstGeom>
          <a:noFill/>
          <a:ln w="9525">
            <a:noFill/>
            <a:miter lim="800000"/>
            <a:headEnd/>
            <a:tailEnd/>
          </a:ln>
        </p:spPr>
        <p:txBody>
          <a:bodyPr wrap="square" anchor="ctr">
            <a:spAutoFit/>
          </a:bodyPr>
          <a:lstStyle/>
          <a:p>
            <a:pPr eaLnBrk="0" hangingPunct="0">
              <a:spcBef>
                <a:spcPct val="0"/>
              </a:spcBef>
            </a:pPr>
            <a:r>
              <a:rPr kumimoji="0" lang="zh-TW" altLang="en-US" sz="700" b="0">
                <a:solidFill>
                  <a:srgbClr val="000000"/>
                </a:solidFill>
                <a:cs typeface="Arial" charset="0"/>
              </a:rPr>
              <a:t>  </a:t>
            </a:r>
            <a:endParaRPr kumimoji="0" lang="zh-TW" altLang="en-US" sz="5000" b="0">
              <a:solidFill>
                <a:schemeClr val="tx1"/>
              </a:solidFill>
              <a:latin typeface="Times New Roman" pitchFamily="18" charset="0"/>
              <a:cs typeface="Arial" charset="0"/>
            </a:endParaRPr>
          </a:p>
          <a:p>
            <a:pPr eaLnBrk="0" hangingPunct="0">
              <a:spcBef>
                <a:spcPct val="0"/>
              </a:spcBef>
            </a:pPr>
            <a:endParaRPr kumimoji="0" lang="zh-TW" altLang="en-US" sz="2400" b="0">
              <a:solidFill>
                <a:schemeClr val="tx1"/>
              </a:solidFill>
              <a:latin typeface="Times New Roman" pitchFamily="18" charset="0"/>
              <a:cs typeface="Arial" charset="0"/>
            </a:endParaRPr>
          </a:p>
        </p:txBody>
      </p:sp>
      <p:sp>
        <p:nvSpPr>
          <p:cNvPr id="2068" name="Text Box 466"/>
          <p:cNvSpPr txBox="1">
            <a:spLocks noChangeArrowheads="1"/>
          </p:cNvSpPr>
          <p:nvPr/>
        </p:nvSpPr>
        <p:spPr bwMode="auto">
          <a:xfrm>
            <a:off x="1328738" y="26817600"/>
            <a:ext cx="6705600" cy="1006475"/>
          </a:xfrm>
          <a:prstGeom prst="rect">
            <a:avLst/>
          </a:prstGeom>
          <a:noFill/>
          <a:ln w="9525">
            <a:noFill/>
            <a:miter lim="800000"/>
            <a:headEnd/>
            <a:tailEnd/>
          </a:ln>
        </p:spPr>
        <p:txBody>
          <a:bodyPr wrap="square">
            <a:spAutoFit/>
          </a:bodyPr>
          <a:lstStyle/>
          <a:p>
            <a:pPr eaLnBrk="0" hangingPunct="0"/>
            <a:r>
              <a:rPr kumimoji="0" lang="en-US" altLang="zh-TW" sz="6000" dirty="0" smtClean="0">
                <a:solidFill>
                  <a:srgbClr val="000099"/>
                </a:solidFill>
              </a:rPr>
              <a:t>Objectives</a:t>
            </a:r>
            <a:endParaRPr kumimoji="0" lang="en-US" altLang="zh-TW" sz="6000" dirty="0">
              <a:solidFill>
                <a:srgbClr val="000099"/>
              </a:solidFill>
            </a:endParaRPr>
          </a:p>
        </p:txBody>
      </p:sp>
      <p:sp>
        <p:nvSpPr>
          <p:cNvPr id="2069" name="Text Box 2600"/>
          <p:cNvSpPr txBox="1">
            <a:spLocks noChangeArrowheads="1"/>
          </p:cNvSpPr>
          <p:nvPr/>
        </p:nvSpPr>
        <p:spPr bwMode="auto">
          <a:xfrm>
            <a:off x="1168751" y="28042759"/>
            <a:ext cx="9144000" cy="4596941"/>
          </a:xfrm>
          <a:prstGeom prst="rect">
            <a:avLst/>
          </a:prstGeom>
          <a:noFill/>
          <a:ln w="9525">
            <a:noFill/>
            <a:miter lim="800000"/>
            <a:headEnd/>
            <a:tailEnd/>
          </a:ln>
        </p:spPr>
        <p:txBody>
          <a:bodyPr/>
          <a:lstStyle/>
          <a:p>
            <a:pPr marL="457200" indent="-457200" eaLnBrk="0" hangingPunct="0">
              <a:spcBef>
                <a:spcPct val="0"/>
              </a:spcBef>
              <a:spcAft>
                <a:spcPct val="15000"/>
              </a:spcAft>
              <a:buClr>
                <a:srgbClr val="000099"/>
              </a:buClr>
              <a:buFont typeface="Wingdings" pitchFamily="2" charset="2"/>
              <a:buChar char="v"/>
            </a:pPr>
            <a:r>
              <a:rPr lang="en-US" sz="2800" b="0" dirty="0" smtClean="0">
                <a:solidFill>
                  <a:schemeClr val="tx1"/>
                </a:solidFill>
              </a:rPr>
              <a:t>To compare different EEG systems in order to determine what qualities a system should have to make a successful BCI.</a:t>
            </a:r>
          </a:p>
          <a:p>
            <a:pPr marL="457200" indent="-457200" eaLnBrk="0" hangingPunct="0">
              <a:spcBef>
                <a:spcPct val="0"/>
              </a:spcBef>
              <a:spcAft>
                <a:spcPct val="15000"/>
              </a:spcAft>
              <a:buClr>
                <a:srgbClr val="000099"/>
              </a:buClr>
              <a:buFont typeface="Wingdings" pitchFamily="2" charset="2"/>
              <a:buChar char="v"/>
            </a:pPr>
            <a:r>
              <a:rPr lang="en-US" sz="2800" b="0" dirty="0" smtClean="0">
                <a:solidFill>
                  <a:schemeClr val="tx1"/>
                </a:solidFill>
              </a:rPr>
              <a:t>To utilize BCI in real-world conditions .</a:t>
            </a:r>
          </a:p>
          <a:p>
            <a:pPr marL="457200" indent="-457200" eaLnBrk="0" hangingPunct="0">
              <a:spcBef>
                <a:spcPct val="0"/>
              </a:spcBef>
              <a:spcAft>
                <a:spcPct val="15000"/>
              </a:spcAft>
              <a:buClr>
                <a:srgbClr val="000099"/>
              </a:buClr>
              <a:buFont typeface="Wingdings" pitchFamily="2" charset="2"/>
              <a:buChar char="v"/>
            </a:pPr>
            <a:r>
              <a:rPr kumimoji="0" lang="en-US" altLang="zh-TW" sz="2800" b="0" dirty="0">
                <a:solidFill>
                  <a:schemeClr val="tx1"/>
                </a:solidFill>
              </a:rPr>
              <a:t>T</a:t>
            </a:r>
            <a:r>
              <a:rPr kumimoji="0" lang="en-US" altLang="zh-TW" sz="2800" b="0" dirty="0" smtClean="0">
                <a:solidFill>
                  <a:schemeClr val="tx1"/>
                </a:solidFill>
              </a:rPr>
              <a:t>o investigate the performance of the P300 speller.</a:t>
            </a:r>
            <a:endParaRPr kumimoji="0" lang="en-US" altLang="zh-TW" sz="2400" b="0" dirty="0" smtClean="0">
              <a:solidFill>
                <a:schemeClr val="tx1"/>
              </a:solidFill>
            </a:endParaRPr>
          </a:p>
          <a:p>
            <a:pPr marL="457200" indent="-457200" eaLnBrk="0" hangingPunct="0">
              <a:spcBef>
                <a:spcPct val="0"/>
              </a:spcBef>
              <a:spcAft>
                <a:spcPct val="15000"/>
              </a:spcAft>
              <a:buClr>
                <a:srgbClr val="000099"/>
              </a:buClr>
              <a:buFont typeface="Wingdings" pitchFamily="2" charset="2"/>
              <a:buChar char="v"/>
            </a:pPr>
            <a:endParaRPr lang="en-US" sz="2800" b="0" dirty="0">
              <a:solidFill>
                <a:srgbClr val="000099"/>
              </a:solidFill>
            </a:endParaRPr>
          </a:p>
          <a:p>
            <a:pPr marL="457200" indent="-457200" eaLnBrk="0" hangingPunct="0">
              <a:spcBef>
                <a:spcPct val="0"/>
              </a:spcBef>
              <a:spcAft>
                <a:spcPct val="15000"/>
              </a:spcAft>
              <a:buClr>
                <a:srgbClr val="000099"/>
              </a:buClr>
              <a:buFont typeface="Arial" charset="0"/>
              <a:buChar char="•"/>
            </a:pPr>
            <a:endParaRPr kumimoji="0" lang="en-US" altLang="zh-TW" sz="800" b="0" dirty="0">
              <a:solidFill>
                <a:schemeClr val="tx1"/>
              </a:solidFill>
            </a:endParaRPr>
          </a:p>
        </p:txBody>
      </p:sp>
      <p:sp>
        <p:nvSpPr>
          <p:cNvPr id="2072" name="Text Box 2681"/>
          <p:cNvSpPr txBox="1">
            <a:spLocks noChangeArrowheads="1"/>
          </p:cNvSpPr>
          <p:nvPr/>
        </p:nvSpPr>
        <p:spPr bwMode="auto">
          <a:xfrm>
            <a:off x="30343475" y="6997700"/>
            <a:ext cx="9585325" cy="457200"/>
          </a:xfrm>
          <a:prstGeom prst="rect">
            <a:avLst/>
          </a:prstGeom>
          <a:noFill/>
          <a:ln w="3175">
            <a:noFill/>
            <a:miter lim="800000"/>
            <a:headEnd/>
            <a:tailEnd/>
          </a:ln>
        </p:spPr>
        <p:txBody>
          <a:bodyPr lIns="90000" tIns="46800" rIns="90000" bIns="46800">
            <a:spAutoFit/>
          </a:bodyPr>
          <a:lstStyle/>
          <a:p>
            <a:pPr eaLnBrk="0" hangingPunct="0"/>
            <a:endParaRPr kumimoji="0" lang="zh-TW" altLang="en-US" sz="2400" b="0">
              <a:solidFill>
                <a:schemeClr val="tx1"/>
              </a:solidFill>
              <a:latin typeface="Times New Roman" pitchFamily="18" charset="0"/>
            </a:endParaRPr>
          </a:p>
        </p:txBody>
      </p:sp>
      <p:sp>
        <p:nvSpPr>
          <p:cNvPr id="38" name="Text Box 4"/>
          <p:cNvSpPr txBox="1">
            <a:spLocks noChangeArrowheads="1"/>
          </p:cNvSpPr>
          <p:nvPr/>
        </p:nvSpPr>
        <p:spPr bwMode="auto">
          <a:xfrm>
            <a:off x="5685039" y="3206293"/>
            <a:ext cx="39103611" cy="1744067"/>
          </a:xfrm>
          <a:prstGeom prst="rect">
            <a:avLst/>
          </a:prstGeom>
          <a:noFill/>
          <a:ln w="9525">
            <a:noFill/>
            <a:miter lim="800000"/>
            <a:headEnd/>
            <a:tailEnd/>
          </a:ln>
        </p:spPr>
        <p:txBody>
          <a:bodyPr wrap="square">
            <a:spAutoFit/>
          </a:bodyPr>
          <a:lstStyle/>
          <a:p>
            <a:pPr algn="ctr">
              <a:spcBef>
                <a:spcPts val="0"/>
              </a:spcBef>
            </a:pPr>
            <a:r>
              <a:rPr lang="en-US" altLang="zh-TW" sz="5000" dirty="0" smtClean="0">
                <a:solidFill>
                  <a:srgbClr val="666699"/>
                </a:solidFill>
                <a:latin typeface="Arial Black" pitchFamily="34" charset="0"/>
                <a:ea typeface="新細明體" pitchFamily="18" charset="-120"/>
              </a:rPr>
              <a:t>Brittany K. </a:t>
            </a:r>
            <a:r>
              <a:rPr lang="en-US" altLang="zh-TW" sz="5000" dirty="0" smtClean="0">
                <a:solidFill>
                  <a:srgbClr val="666699"/>
                </a:solidFill>
                <a:latin typeface="Arial Black" pitchFamily="34" charset="0"/>
                <a:ea typeface="新細明體" pitchFamily="18" charset="-120"/>
              </a:rPr>
              <a:t>Taylor, </a:t>
            </a:r>
            <a:r>
              <a:rPr lang="en-US" altLang="zh-TW" sz="5000" dirty="0" smtClean="0">
                <a:solidFill>
                  <a:srgbClr val="666699"/>
                </a:solidFill>
                <a:latin typeface="Arial Black" pitchFamily="34" charset="0"/>
                <a:ea typeface="新細明體" pitchFamily="18" charset="-120"/>
              </a:rPr>
              <a:t>Elliott M. Forney, Charles W. Anderson, Patricia L. Davies, William J. Gavin</a:t>
            </a:r>
            <a:endParaRPr lang="en-US" altLang="zh-TW" sz="5000" baseline="30000" dirty="0" smtClean="0">
              <a:solidFill>
                <a:srgbClr val="666699"/>
              </a:solidFill>
              <a:latin typeface="Arial Black" pitchFamily="34" charset="0"/>
              <a:ea typeface="新細明體" pitchFamily="18" charset="-120"/>
            </a:endParaRPr>
          </a:p>
          <a:p>
            <a:pPr algn="ctr">
              <a:spcBef>
                <a:spcPts val="0"/>
              </a:spcBef>
            </a:pPr>
            <a:endParaRPr lang="en-US" altLang="zh-TW" sz="1400" baseline="30000" dirty="0">
              <a:solidFill>
                <a:srgbClr val="666699"/>
              </a:solidFill>
              <a:latin typeface="Arial Black" pitchFamily="34" charset="0"/>
              <a:ea typeface="新細明體" pitchFamily="18" charset="-120"/>
            </a:endParaRPr>
          </a:p>
          <a:p>
            <a:pPr algn="ctr">
              <a:spcBef>
                <a:spcPts val="0"/>
              </a:spcBef>
            </a:pPr>
            <a:r>
              <a:rPr lang="en-US" altLang="zh-TW" sz="4500" dirty="0" smtClean="0">
                <a:solidFill>
                  <a:srgbClr val="666699"/>
                </a:solidFill>
                <a:latin typeface="Arial" charset="0"/>
                <a:ea typeface="新細明體" pitchFamily="18" charset="-120"/>
              </a:rPr>
              <a:t>Colorado </a:t>
            </a:r>
            <a:r>
              <a:rPr lang="en-US" altLang="zh-TW" sz="4500" dirty="0">
                <a:solidFill>
                  <a:srgbClr val="666699"/>
                </a:solidFill>
                <a:latin typeface="Arial" charset="0"/>
                <a:ea typeface="新細明體" pitchFamily="18" charset="-120"/>
              </a:rPr>
              <a:t>State University, Fort Collins, </a:t>
            </a:r>
            <a:r>
              <a:rPr lang="en-US" altLang="zh-TW" sz="4500" dirty="0" smtClean="0">
                <a:solidFill>
                  <a:srgbClr val="666699"/>
                </a:solidFill>
                <a:latin typeface="Arial" charset="0"/>
                <a:ea typeface="新細明體" pitchFamily="18" charset="-120"/>
              </a:rPr>
              <a:t>CO</a:t>
            </a:r>
            <a:endParaRPr lang="en-US" altLang="zh-TW" sz="4500" dirty="0">
              <a:solidFill>
                <a:srgbClr val="666699"/>
              </a:solidFill>
              <a:latin typeface="Arial" charset="0"/>
              <a:ea typeface="新細明體" pitchFamily="18" charset="-120"/>
            </a:endParaRPr>
          </a:p>
        </p:txBody>
      </p:sp>
      <p:sp>
        <p:nvSpPr>
          <p:cNvPr id="2050" name="Rectangle 2"/>
          <p:cNvSpPr>
            <a:spLocks noChangeArrowheads="1"/>
          </p:cNvSpPr>
          <p:nvPr/>
        </p:nvSpPr>
        <p:spPr bwMode="auto">
          <a:xfrm>
            <a:off x="0" y="0"/>
            <a:ext cx="512064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 name="Rectangle 4"/>
          <p:cNvSpPr>
            <a:spLocks noChangeArrowheads="1"/>
          </p:cNvSpPr>
          <p:nvPr/>
        </p:nvSpPr>
        <p:spPr bwMode="auto">
          <a:xfrm>
            <a:off x="0" y="0"/>
            <a:ext cx="512064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 name="Rectangle 5"/>
          <p:cNvSpPr>
            <a:spLocks noChangeArrowheads="1"/>
          </p:cNvSpPr>
          <p:nvPr/>
        </p:nvSpPr>
        <p:spPr bwMode="auto">
          <a:xfrm>
            <a:off x="0" y="1171575"/>
            <a:ext cx="512064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 name="Rectangle 7"/>
          <p:cNvSpPr>
            <a:spLocks noChangeArrowheads="1"/>
          </p:cNvSpPr>
          <p:nvPr/>
        </p:nvSpPr>
        <p:spPr bwMode="auto">
          <a:xfrm>
            <a:off x="0" y="0"/>
            <a:ext cx="512064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 name="Rectangle 8"/>
          <p:cNvSpPr>
            <a:spLocks noChangeArrowheads="1"/>
          </p:cNvSpPr>
          <p:nvPr/>
        </p:nvSpPr>
        <p:spPr bwMode="auto">
          <a:xfrm>
            <a:off x="0" y="1695450"/>
            <a:ext cx="512064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79174" y="21737326"/>
            <a:ext cx="3812537" cy="3812537"/>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40700" y="21737327"/>
            <a:ext cx="3812537" cy="3812537"/>
          </a:xfrm>
          <a:prstGeom prst="rect">
            <a:avLst/>
          </a:prstGeom>
        </p:spPr>
      </p:pic>
      <p:sp>
        <p:nvSpPr>
          <p:cNvPr id="10" name="TextBox 9"/>
          <p:cNvSpPr txBox="1"/>
          <p:nvPr/>
        </p:nvSpPr>
        <p:spPr bwMode="auto">
          <a:xfrm>
            <a:off x="1563600" y="25728865"/>
            <a:ext cx="4328571" cy="400110"/>
          </a:xfrm>
          <a:prstGeom prst="rect">
            <a:avLst/>
          </a:prstGeom>
          <a:noFill/>
          <a:ln w="9525">
            <a:noFill/>
            <a:miter lim="800000"/>
            <a:headEnd/>
            <a:tailEnd/>
          </a:ln>
        </p:spPr>
        <p:txBody>
          <a:bodyPr wrap="square" rtlCol="0">
            <a:spAutoFit/>
          </a:bodyPr>
          <a:lstStyle/>
          <a:p>
            <a:pPr marL="457200" indent="-457200" eaLnBrk="0" hangingPunct="0">
              <a:spcBef>
                <a:spcPct val="0"/>
              </a:spcBef>
              <a:spcAft>
                <a:spcPct val="15000"/>
              </a:spcAft>
            </a:pPr>
            <a:r>
              <a:rPr kumimoji="0" lang="en-US" sz="2000" b="0" dirty="0" smtClean="0">
                <a:solidFill>
                  <a:schemeClr val="tx1"/>
                </a:solidFill>
              </a:rPr>
              <a:t>Figure 1.  Serial P300 speller</a:t>
            </a:r>
            <a:endParaRPr kumimoji="0" lang="en-US" sz="2000" b="0" dirty="0">
              <a:solidFill>
                <a:schemeClr val="tx1"/>
              </a:solidFill>
            </a:endParaRPr>
          </a:p>
        </p:txBody>
      </p:sp>
      <p:sp>
        <p:nvSpPr>
          <p:cNvPr id="11" name="TextBox 10"/>
          <p:cNvSpPr txBox="1"/>
          <p:nvPr/>
        </p:nvSpPr>
        <p:spPr bwMode="auto">
          <a:xfrm>
            <a:off x="6266152" y="25805915"/>
            <a:ext cx="3464748" cy="400110"/>
          </a:xfrm>
          <a:prstGeom prst="rect">
            <a:avLst/>
          </a:prstGeom>
          <a:noFill/>
          <a:ln w="9525">
            <a:noFill/>
            <a:miter lim="800000"/>
            <a:headEnd/>
            <a:tailEnd/>
          </a:ln>
        </p:spPr>
        <p:txBody>
          <a:bodyPr wrap="square" rtlCol="0">
            <a:spAutoFit/>
          </a:bodyPr>
          <a:lstStyle/>
          <a:p>
            <a:pPr marL="457200" indent="-457200" eaLnBrk="0" hangingPunct="0">
              <a:spcBef>
                <a:spcPct val="0"/>
              </a:spcBef>
              <a:spcAft>
                <a:spcPct val="15000"/>
              </a:spcAft>
            </a:pPr>
            <a:r>
              <a:rPr kumimoji="0" lang="en-US" sz="2000" b="0" dirty="0" smtClean="0">
                <a:solidFill>
                  <a:schemeClr val="tx1"/>
                </a:solidFill>
              </a:rPr>
              <a:t>Figure 2. Grid P300 speller</a:t>
            </a:r>
            <a:endParaRPr kumimoji="0" lang="en-US" sz="2000" b="0" dirty="0">
              <a:solidFill>
                <a:schemeClr val="tx1"/>
              </a:solidFill>
            </a:endParaRPr>
          </a:p>
        </p:txBody>
      </p:sp>
      <p:sp>
        <p:nvSpPr>
          <p:cNvPr id="14" name="TextBox 13"/>
          <p:cNvSpPr txBox="1"/>
          <p:nvPr/>
        </p:nvSpPr>
        <p:spPr bwMode="auto">
          <a:xfrm>
            <a:off x="24139250" y="6211550"/>
            <a:ext cx="10324700" cy="769441"/>
          </a:xfrm>
          <a:prstGeom prst="rect">
            <a:avLst/>
          </a:prstGeom>
          <a:noFill/>
          <a:ln w="9525">
            <a:noFill/>
            <a:miter lim="800000"/>
            <a:headEnd/>
            <a:tailEnd/>
          </a:ln>
        </p:spPr>
        <p:txBody>
          <a:bodyPr wrap="square" rtlCol="0">
            <a:spAutoFit/>
          </a:bodyPr>
          <a:lstStyle/>
          <a:p>
            <a:pPr marL="457200" indent="-457200" eaLnBrk="0" hangingPunct="0">
              <a:spcBef>
                <a:spcPct val="0"/>
              </a:spcBef>
              <a:spcAft>
                <a:spcPct val="15000"/>
              </a:spcAft>
            </a:pPr>
            <a:r>
              <a:rPr kumimoji="0" lang="en-US" sz="4400" dirty="0" smtClean="0">
                <a:solidFill>
                  <a:srgbClr val="009900"/>
                </a:solidFill>
              </a:rPr>
              <a:t>Power Spectral Density</a:t>
            </a:r>
            <a:endParaRPr kumimoji="0" lang="en-US" sz="4400" dirty="0">
              <a:solidFill>
                <a:srgbClr val="009900"/>
              </a:solidFill>
            </a:endParaRPr>
          </a:p>
        </p:txBody>
      </p:sp>
      <p:sp>
        <p:nvSpPr>
          <p:cNvPr id="24" name="TextBox 23"/>
          <p:cNvSpPr txBox="1"/>
          <p:nvPr/>
        </p:nvSpPr>
        <p:spPr bwMode="auto">
          <a:xfrm>
            <a:off x="33269667" y="7136389"/>
            <a:ext cx="5740233" cy="9895016"/>
          </a:xfrm>
          <a:prstGeom prst="rect">
            <a:avLst/>
          </a:prstGeom>
          <a:noFill/>
          <a:ln w="9525">
            <a:noFill/>
            <a:miter lim="800000"/>
            <a:headEnd/>
            <a:tailEnd/>
          </a:ln>
        </p:spPr>
        <p:txBody>
          <a:bodyPr wrap="square" rtlCol="0">
            <a:spAutoFit/>
          </a:bodyPr>
          <a:lstStyle/>
          <a:p>
            <a:pPr marL="571500" indent="-571500" eaLnBrk="0" hangingPunct="0">
              <a:spcBef>
                <a:spcPct val="0"/>
              </a:spcBef>
              <a:spcAft>
                <a:spcPct val="15000"/>
              </a:spcAft>
              <a:buClr>
                <a:srgbClr val="000099"/>
              </a:buClr>
              <a:buFont typeface="Wingdings" pitchFamily="2" charset="2"/>
              <a:buChar char="v"/>
            </a:pPr>
            <a:r>
              <a:rPr kumimoji="0" lang="en-US" sz="2800" b="0" dirty="0" smtClean="0">
                <a:solidFill>
                  <a:schemeClr val="tx1"/>
                </a:solidFill>
              </a:rPr>
              <a:t>As expected, there was higher observed 60Hz power in all three systems in the home compared to in the lab.</a:t>
            </a:r>
          </a:p>
          <a:p>
            <a:pPr marL="571500" indent="-571500" eaLnBrk="0" hangingPunct="0">
              <a:spcBef>
                <a:spcPct val="0"/>
              </a:spcBef>
              <a:spcAft>
                <a:spcPct val="15000"/>
              </a:spcAft>
              <a:buClr>
                <a:srgbClr val="000099"/>
              </a:buClr>
              <a:buFont typeface="Wingdings" pitchFamily="2" charset="2"/>
              <a:buChar char="v"/>
            </a:pPr>
            <a:r>
              <a:rPr kumimoji="0" lang="en-US" sz="2800" b="0" dirty="0" smtClean="0">
                <a:solidFill>
                  <a:schemeClr val="tx1"/>
                </a:solidFill>
              </a:rPr>
              <a:t>The greatest difference in 60Hz power between home and lab recordings was observed in the </a:t>
            </a:r>
            <a:r>
              <a:rPr kumimoji="0" lang="en-US" sz="2800" b="0" dirty="0" err="1" smtClean="0">
                <a:solidFill>
                  <a:schemeClr val="tx1"/>
                </a:solidFill>
              </a:rPr>
              <a:t>Neuropulse</a:t>
            </a:r>
            <a:r>
              <a:rPr kumimoji="0" lang="en-US" sz="2800" b="0" dirty="0" smtClean="0">
                <a:solidFill>
                  <a:schemeClr val="tx1"/>
                </a:solidFill>
              </a:rPr>
              <a:t> system.</a:t>
            </a:r>
            <a:endParaRPr kumimoji="0" lang="en-US" sz="2800" b="0" dirty="0">
              <a:solidFill>
                <a:schemeClr val="tx1"/>
              </a:solidFill>
            </a:endParaRPr>
          </a:p>
          <a:p>
            <a:pPr marL="571500" indent="-571500" eaLnBrk="0" hangingPunct="0">
              <a:spcBef>
                <a:spcPct val="0"/>
              </a:spcBef>
              <a:spcAft>
                <a:spcPct val="15000"/>
              </a:spcAft>
              <a:buClr>
                <a:srgbClr val="000099"/>
              </a:buClr>
              <a:buFont typeface="Wingdings" pitchFamily="2" charset="2"/>
              <a:buChar char="v"/>
            </a:pPr>
            <a:r>
              <a:rPr kumimoji="0" lang="en-US" sz="2800" b="0" dirty="0" smtClean="0">
                <a:solidFill>
                  <a:schemeClr val="tx1"/>
                </a:solidFill>
              </a:rPr>
              <a:t>There was greater observed broadband noise across the entire power spectrum in the home compared to in the lab, possibly due to muscle movement artifacts and excess electrical activity in the environment.</a:t>
            </a:r>
          </a:p>
          <a:p>
            <a:pPr marL="571500" indent="-571500" eaLnBrk="0" hangingPunct="0">
              <a:spcBef>
                <a:spcPct val="0"/>
              </a:spcBef>
              <a:spcAft>
                <a:spcPct val="15000"/>
              </a:spcAft>
              <a:buClr>
                <a:srgbClr val="000099"/>
              </a:buClr>
              <a:buFont typeface="Wingdings" pitchFamily="2" charset="2"/>
              <a:buChar char="v"/>
            </a:pPr>
            <a:r>
              <a:rPr kumimoji="0" lang="en-US" sz="2800" b="0" dirty="0" smtClean="0">
                <a:solidFill>
                  <a:schemeClr val="tx1"/>
                </a:solidFill>
              </a:rPr>
              <a:t>Overall, there are still quality signals recorded in the homes, although the lab recordings appear to be cleaner.</a:t>
            </a:r>
            <a:endParaRPr kumimoji="0" lang="en-US" sz="2800" b="0" dirty="0">
              <a:solidFill>
                <a:schemeClr val="tx1"/>
              </a:solidFill>
            </a:endParaRPr>
          </a:p>
          <a:p>
            <a:pPr marL="571500" indent="-571500" eaLnBrk="0" hangingPunct="0">
              <a:spcBef>
                <a:spcPct val="0"/>
              </a:spcBef>
              <a:spcAft>
                <a:spcPct val="15000"/>
              </a:spcAft>
              <a:buClr>
                <a:srgbClr val="000099"/>
              </a:buClr>
              <a:buFont typeface="Wingdings" pitchFamily="2" charset="2"/>
              <a:buChar char="v"/>
            </a:pPr>
            <a:endParaRPr kumimoji="0" lang="en-US" sz="2800" b="0" dirty="0" smtClean="0">
              <a:solidFill>
                <a:schemeClr val="tx1"/>
              </a:solidFill>
            </a:endParaRPr>
          </a:p>
          <a:p>
            <a:pPr marL="571500" indent="-571500" eaLnBrk="0" hangingPunct="0">
              <a:spcBef>
                <a:spcPct val="0"/>
              </a:spcBef>
              <a:spcAft>
                <a:spcPct val="15000"/>
              </a:spcAft>
              <a:buClr>
                <a:srgbClr val="000099"/>
              </a:buClr>
              <a:buFont typeface="Wingdings" pitchFamily="2" charset="2"/>
              <a:buChar char="v"/>
            </a:pPr>
            <a:endParaRPr kumimoji="0" lang="en-US" sz="2800" b="0" dirty="0">
              <a:solidFill>
                <a:schemeClr val="tx1"/>
              </a:solidFill>
            </a:endParaRPr>
          </a:p>
        </p:txBody>
      </p:sp>
      <p:sp>
        <p:nvSpPr>
          <p:cNvPr id="32" name="TextBox 31"/>
          <p:cNvSpPr txBox="1"/>
          <p:nvPr/>
        </p:nvSpPr>
        <p:spPr bwMode="auto">
          <a:xfrm>
            <a:off x="33321773" y="18863263"/>
            <a:ext cx="5302877" cy="10261271"/>
          </a:xfrm>
          <a:prstGeom prst="rect">
            <a:avLst/>
          </a:prstGeom>
          <a:noFill/>
          <a:ln w="9525">
            <a:noFill/>
            <a:miter lim="800000"/>
            <a:headEnd/>
            <a:tailEnd/>
          </a:ln>
        </p:spPr>
        <p:txBody>
          <a:bodyPr wrap="square" rtlCol="0">
            <a:spAutoFit/>
          </a:bodyPr>
          <a:lstStyle/>
          <a:p>
            <a:pPr marL="457200" indent="-457200" eaLnBrk="0" hangingPunct="0">
              <a:spcBef>
                <a:spcPct val="0"/>
              </a:spcBef>
              <a:spcAft>
                <a:spcPct val="15000"/>
              </a:spcAft>
              <a:buClr>
                <a:srgbClr val="000099"/>
              </a:buClr>
              <a:buFont typeface="Wingdings" pitchFamily="2" charset="2"/>
              <a:buChar char="v"/>
            </a:pPr>
            <a:r>
              <a:rPr kumimoji="0" lang="en-US" sz="2800" b="0" dirty="0" smtClean="0">
                <a:solidFill>
                  <a:schemeClr val="tx1"/>
                </a:solidFill>
              </a:rPr>
              <a:t>Overall, lab recordings reveal more prominent P300 waveforms than home recordings, although they are still visible in both environments.</a:t>
            </a:r>
          </a:p>
          <a:p>
            <a:pPr marL="457200" indent="-457200" eaLnBrk="0" hangingPunct="0">
              <a:spcBef>
                <a:spcPct val="0"/>
              </a:spcBef>
              <a:spcAft>
                <a:spcPct val="15000"/>
              </a:spcAft>
              <a:buClr>
                <a:srgbClr val="000099"/>
              </a:buClr>
              <a:buFont typeface="Wingdings" pitchFamily="2" charset="2"/>
              <a:buChar char="v"/>
            </a:pPr>
            <a:r>
              <a:rPr kumimoji="0" lang="en-US" sz="2800" b="0" dirty="0" smtClean="0">
                <a:solidFill>
                  <a:schemeClr val="tx1"/>
                </a:solidFill>
              </a:rPr>
              <a:t>The </a:t>
            </a:r>
            <a:r>
              <a:rPr kumimoji="0" lang="en-US" sz="2800" b="0" dirty="0" err="1" smtClean="0">
                <a:solidFill>
                  <a:schemeClr val="tx1"/>
                </a:solidFill>
              </a:rPr>
              <a:t>Neuropulse</a:t>
            </a:r>
            <a:r>
              <a:rPr kumimoji="0" lang="en-US" sz="2800" b="0" dirty="0" smtClean="0">
                <a:solidFill>
                  <a:schemeClr val="tx1"/>
                </a:solidFill>
              </a:rPr>
              <a:t> system shows the least prominent P300s, possibly due to the high-valued high pass filter (1.5Hz).</a:t>
            </a:r>
          </a:p>
          <a:p>
            <a:pPr marL="457200" indent="-457200" eaLnBrk="0" hangingPunct="0">
              <a:spcBef>
                <a:spcPct val="0"/>
              </a:spcBef>
              <a:spcAft>
                <a:spcPct val="15000"/>
              </a:spcAft>
              <a:buClr>
                <a:srgbClr val="000099"/>
              </a:buClr>
              <a:buFont typeface="Wingdings" pitchFamily="2" charset="2"/>
              <a:buChar char="v"/>
            </a:pPr>
            <a:r>
              <a:rPr kumimoji="0" lang="en-US" sz="2800" b="0" dirty="0" smtClean="0">
                <a:solidFill>
                  <a:schemeClr val="tx1"/>
                </a:solidFill>
              </a:rPr>
              <a:t>Early sensory processing peaks are visible in all systems in both home and lab settings, though they appear the most prominent in the </a:t>
            </a:r>
            <a:r>
              <a:rPr kumimoji="0" lang="en-US" sz="2800" b="0" dirty="0" err="1" smtClean="0">
                <a:solidFill>
                  <a:schemeClr val="tx1"/>
                </a:solidFill>
              </a:rPr>
              <a:t>Biosemi</a:t>
            </a:r>
            <a:r>
              <a:rPr kumimoji="0" lang="en-US" sz="2800" b="0" dirty="0" smtClean="0">
                <a:solidFill>
                  <a:schemeClr val="tx1"/>
                </a:solidFill>
              </a:rPr>
              <a:t> system.</a:t>
            </a:r>
          </a:p>
          <a:p>
            <a:pPr marL="457200" indent="-457200" eaLnBrk="0" hangingPunct="0">
              <a:spcBef>
                <a:spcPct val="0"/>
              </a:spcBef>
              <a:spcAft>
                <a:spcPct val="15000"/>
              </a:spcAft>
              <a:buClr>
                <a:srgbClr val="000099"/>
              </a:buClr>
              <a:buFont typeface="Wingdings" pitchFamily="2" charset="2"/>
              <a:buChar char="v"/>
            </a:pPr>
            <a:r>
              <a:rPr kumimoji="0" lang="en-US" sz="2800" b="0" dirty="0" smtClean="0">
                <a:solidFill>
                  <a:schemeClr val="tx1"/>
                </a:solidFill>
              </a:rPr>
              <a:t>The Bluetooth data transfer in the </a:t>
            </a:r>
            <a:r>
              <a:rPr kumimoji="0" lang="en-US" sz="2800" b="0" dirty="0" err="1" smtClean="0">
                <a:solidFill>
                  <a:schemeClr val="tx1"/>
                </a:solidFill>
              </a:rPr>
              <a:t>G.Tec</a:t>
            </a:r>
            <a:r>
              <a:rPr kumimoji="0" lang="en-US" sz="2800" b="0" dirty="0" smtClean="0">
                <a:solidFill>
                  <a:schemeClr val="tx1"/>
                </a:solidFill>
              </a:rPr>
              <a:t> system may have disrupted the timing, thus reducing the visibility of some peaks.</a:t>
            </a:r>
          </a:p>
          <a:p>
            <a:pPr marL="457200" indent="-457200" eaLnBrk="0" hangingPunct="0">
              <a:spcBef>
                <a:spcPct val="0"/>
              </a:spcBef>
              <a:spcAft>
                <a:spcPct val="15000"/>
              </a:spcAft>
              <a:buClr>
                <a:srgbClr val="000099"/>
              </a:buClr>
              <a:buFont typeface="Wingdings" pitchFamily="2" charset="2"/>
              <a:buChar char="v"/>
            </a:pPr>
            <a:endParaRPr kumimoji="0" lang="en-US" sz="2800" b="0" dirty="0">
              <a:solidFill>
                <a:schemeClr val="tx1"/>
              </a:solidFill>
            </a:endParaRPr>
          </a:p>
        </p:txBody>
      </p:sp>
      <p:sp>
        <p:nvSpPr>
          <p:cNvPr id="33" name="TextBox 32"/>
          <p:cNvSpPr txBox="1"/>
          <p:nvPr/>
        </p:nvSpPr>
        <p:spPr bwMode="auto">
          <a:xfrm>
            <a:off x="39880071" y="6149927"/>
            <a:ext cx="9904137" cy="12206418"/>
          </a:xfrm>
          <a:prstGeom prst="rect">
            <a:avLst/>
          </a:prstGeom>
          <a:noFill/>
          <a:ln w="9525">
            <a:noFill/>
            <a:miter lim="800000"/>
            <a:headEnd/>
            <a:tailEnd/>
          </a:ln>
        </p:spPr>
        <p:txBody>
          <a:bodyPr wrap="square" rtlCol="0">
            <a:spAutoFit/>
          </a:bodyPr>
          <a:lstStyle/>
          <a:p>
            <a:pPr marL="457200" indent="-457200" eaLnBrk="0" hangingPunct="0">
              <a:spcBef>
                <a:spcPct val="0"/>
              </a:spcBef>
              <a:spcAft>
                <a:spcPct val="15000"/>
              </a:spcAft>
              <a:buClr>
                <a:srgbClr val="000099"/>
              </a:buClr>
            </a:pPr>
            <a:r>
              <a:rPr kumimoji="0" lang="en-US" sz="4400" dirty="0" smtClean="0">
                <a:solidFill>
                  <a:srgbClr val="009900"/>
                </a:solidFill>
              </a:rPr>
              <a:t>Signal Quality</a:t>
            </a:r>
          </a:p>
          <a:p>
            <a:pPr marL="457200" indent="-457200" eaLnBrk="0" hangingPunct="0">
              <a:spcBef>
                <a:spcPct val="0"/>
              </a:spcBef>
              <a:spcAft>
                <a:spcPct val="15000"/>
              </a:spcAft>
              <a:buClr>
                <a:srgbClr val="000099"/>
              </a:buClr>
            </a:pPr>
            <a:endParaRPr kumimoji="0" lang="en-US" sz="2800" b="0" dirty="0" smtClean="0">
              <a:solidFill>
                <a:schemeClr val="tx1"/>
              </a:solidFill>
            </a:endParaRPr>
          </a:p>
          <a:p>
            <a:pPr marL="457200" indent="-457200" eaLnBrk="0" hangingPunct="0">
              <a:spcBef>
                <a:spcPct val="0"/>
              </a:spcBef>
              <a:spcAft>
                <a:spcPct val="15000"/>
              </a:spcAft>
              <a:buClr>
                <a:srgbClr val="000099"/>
              </a:buClr>
              <a:buFont typeface="Wingdings" pitchFamily="2" charset="2"/>
              <a:buChar char="v"/>
            </a:pPr>
            <a:r>
              <a:rPr kumimoji="0" lang="en-US" sz="2800" b="0" dirty="0" smtClean="0">
                <a:solidFill>
                  <a:schemeClr val="tx1"/>
                </a:solidFill>
              </a:rPr>
              <a:t>We found that it is possible to get clean, usable data with EEG systems in a home setting.</a:t>
            </a:r>
          </a:p>
          <a:p>
            <a:pPr marL="457200" indent="-457200" eaLnBrk="0" hangingPunct="0">
              <a:spcBef>
                <a:spcPct val="0"/>
              </a:spcBef>
              <a:spcAft>
                <a:spcPct val="15000"/>
              </a:spcAft>
              <a:buClr>
                <a:srgbClr val="000099"/>
              </a:buClr>
              <a:buFont typeface="Wingdings" pitchFamily="2" charset="2"/>
              <a:buChar char="v"/>
            </a:pPr>
            <a:r>
              <a:rPr kumimoji="0" lang="en-US" sz="2800" b="0" dirty="0" smtClean="0">
                <a:solidFill>
                  <a:schemeClr val="tx1"/>
                </a:solidFill>
              </a:rPr>
              <a:t>However, the data is much cleaner in lab settings.</a:t>
            </a:r>
          </a:p>
          <a:p>
            <a:pPr marL="457200" indent="-457200" eaLnBrk="0" hangingPunct="0">
              <a:spcBef>
                <a:spcPct val="0"/>
              </a:spcBef>
              <a:spcAft>
                <a:spcPct val="15000"/>
              </a:spcAft>
              <a:buClr>
                <a:srgbClr val="000099"/>
              </a:buClr>
              <a:buFont typeface="Wingdings" pitchFamily="2" charset="2"/>
              <a:buChar char="v"/>
            </a:pPr>
            <a:r>
              <a:rPr kumimoji="0" lang="en-US" sz="2800" b="0" dirty="0" smtClean="0">
                <a:solidFill>
                  <a:schemeClr val="tx1"/>
                </a:solidFill>
              </a:rPr>
              <a:t>The higher-end  systems, </a:t>
            </a:r>
            <a:r>
              <a:rPr kumimoji="0" lang="en-US" sz="2800" b="0" dirty="0" err="1" smtClean="0">
                <a:solidFill>
                  <a:schemeClr val="tx1"/>
                </a:solidFill>
              </a:rPr>
              <a:t>e.g</a:t>
            </a:r>
            <a:r>
              <a:rPr kumimoji="0" lang="en-US" sz="2800" b="0" dirty="0" smtClean="0">
                <a:solidFill>
                  <a:schemeClr val="tx1"/>
                </a:solidFill>
              </a:rPr>
              <a:t>, </a:t>
            </a:r>
            <a:r>
              <a:rPr kumimoji="0" lang="en-US" sz="2800" b="0" dirty="0" err="1" smtClean="0">
                <a:solidFill>
                  <a:schemeClr val="tx1"/>
                </a:solidFill>
              </a:rPr>
              <a:t>G.Tec</a:t>
            </a:r>
            <a:r>
              <a:rPr kumimoji="0" lang="en-US" sz="2800" b="0" dirty="0" smtClean="0">
                <a:solidFill>
                  <a:schemeClr val="tx1"/>
                </a:solidFill>
              </a:rPr>
              <a:t> and </a:t>
            </a:r>
            <a:r>
              <a:rPr kumimoji="0" lang="en-US" sz="2800" b="0" dirty="0" err="1" smtClean="0">
                <a:solidFill>
                  <a:schemeClr val="tx1"/>
                </a:solidFill>
              </a:rPr>
              <a:t>Biosemi</a:t>
            </a:r>
            <a:r>
              <a:rPr kumimoji="0" lang="en-US" sz="2800" b="0" dirty="0" smtClean="0">
                <a:solidFill>
                  <a:schemeClr val="tx1"/>
                </a:solidFill>
              </a:rPr>
              <a:t>, appear to yield less noise in both home and laboratory environments.</a:t>
            </a:r>
          </a:p>
          <a:p>
            <a:pPr marL="914400" lvl="1" indent="-457200" eaLnBrk="0" hangingPunct="0">
              <a:spcBef>
                <a:spcPct val="0"/>
              </a:spcBef>
              <a:spcAft>
                <a:spcPct val="15000"/>
              </a:spcAft>
              <a:buClr>
                <a:srgbClr val="000099"/>
              </a:buClr>
            </a:pPr>
            <a:endParaRPr kumimoji="0" lang="en-US" sz="2800" b="0" dirty="0" smtClean="0">
              <a:solidFill>
                <a:schemeClr val="tx1"/>
              </a:solidFill>
            </a:endParaRPr>
          </a:p>
          <a:p>
            <a:pPr marL="457200" indent="-457200" eaLnBrk="0" hangingPunct="0">
              <a:spcBef>
                <a:spcPct val="0"/>
              </a:spcBef>
              <a:spcAft>
                <a:spcPct val="15000"/>
              </a:spcAft>
              <a:buClr>
                <a:srgbClr val="000099"/>
              </a:buClr>
            </a:pPr>
            <a:r>
              <a:rPr kumimoji="0" lang="en-US" sz="4400" dirty="0" smtClean="0">
                <a:solidFill>
                  <a:srgbClr val="009900"/>
                </a:solidFill>
              </a:rPr>
              <a:t>P300 Responses</a:t>
            </a:r>
          </a:p>
          <a:p>
            <a:pPr marL="457200" indent="-457200" eaLnBrk="0" hangingPunct="0">
              <a:spcBef>
                <a:spcPct val="0"/>
              </a:spcBef>
              <a:spcAft>
                <a:spcPct val="15000"/>
              </a:spcAft>
              <a:buClr>
                <a:srgbClr val="000099"/>
              </a:buClr>
              <a:buFont typeface="Wingdings" pitchFamily="2" charset="2"/>
              <a:buChar char="v"/>
            </a:pPr>
            <a:r>
              <a:rPr kumimoji="0" lang="en-US" sz="2800" b="0" dirty="0" smtClean="0">
                <a:solidFill>
                  <a:schemeClr val="tx1"/>
                </a:solidFill>
              </a:rPr>
              <a:t>Overall, recordings from non-</a:t>
            </a:r>
            <a:r>
              <a:rPr kumimoji="0" lang="en-US" sz="2800" b="0" dirty="0" err="1" smtClean="0">
                <a:solidFill>
                  <a:schemeClr val="tx1"/>
                </a:solidFill>
              </a:rPr>
              <a:t>motorically</a:t>
            </a:r>
            <a:r>
              <a:rPr kumimoji="0" lang="en-US" sz="2800" b="0" dirty="0" smtClean="0">
                <a:solidFill>
                  <a:schemeClr val="tx1"/>
                </a:solidFill>
              </a:rPr>
              <a:t> impaired participants reveal more prominent P300 waveforms than motor-impaired participants, although P300s are visible in both groups.</a:t>
            </a:r>
          </a:p>
          <a:p>
            <a:pPr marL="457200" indent="-457200" eaLnBrk="0" hangingPunct="0">
              <a:spcBef>
                <a:spcPct val="0"/>
              </a:spcBef>
              <a:spcAft>
                <a:spcPct val="15000"/>
              </a:spcAft>
              <a:buClr>
                <a:srgbClr val="000099"/>
              </a:buClr>
              <a:buFont typeface="Wingdings" pitchFamily="2" charset="2"/>
              <a:buChar char="v"/>
            </a:pPr>
            <a:r>
              <a:rPr kumimoji="0" lang="en-US" sz="2800" b="0" dirty="0" smtClean="0">
                <a:solidFill>
                  <a:schemeClr val="tx1"/>
                </a:solidFill>
              </a:rPr>
              <a:t>Although P300 responses can be seen with all three EEG systems, the </a:t>
            </a:r>
            <a:r>
              <a:rPr kumimoji="0" lang="en-US" sz="2800" b="0" dirty="0" err="1" smtClean="0">
                <a:solidFill>
                  <a:schemeClr val="tx1"/>
                </a:solidFill>
              </a:rPr>
              <a:t>G.Tec</a:t>
            </a:r>
            <a:r>
              <a:rPr kumimoji="0" lang="en-US" sz="2800" b="0" dirty="0" smtClean="0">
                <a:solidFill>
                  <a:schemeClr val="tx1"/>
                </a:solidFill>
              </a:rPr>
              <a:t> system yields the most prominent peaks.</a:t>
            </a:r>
          </a:p>
          <a:p>
            <a:pPr marL="457200" indent="-457200" eaLnBrk="0" hangingPunct="0">
              <a:spcBef>
                <a:spcPct val="0"/>
              </a:spcBef>
              <a:spcAft>
                <a:spcPct val="15000"/>
              </a:spcAft>
              <a:buClr>
                <a:srgbClr val="000099"/>
              </a:buClr>
              <a:buFont typeface="Wingdings" pitchFamily="2" charset="2"/>
              <a:buChar char="v"/>
            </a:pPr>
            <a:r>
              <a:rPr kumimoji="0" lang="en-US" sz="2800" b="0" dirty="0" smtClean="0">
                <a:solidFill>
                  <a:schemeClr val="tx1"/>
                </a:solidFill>
              </a:rPr>
              <a:t>The </a:t>
            </a:r>
            <a:r>
              <a:rPr kumimoji="0" lang="en-US" sz="2800" b="0" dirty="0" err="1" smtClean="0">
                <a:solidFill>
                  <a:schemeClr val="tx1"/>
                </a:solidFill>
              </a:rPr>
              <a:t>Biosemi</a:t>
            </a:r>
            <a:r>
              <a:rPr kumimoji="0" lang="en-US" sz="2800" b="0" dirty="0" smtClean="0">
                <a:solidFill>
                  <a:schemeClr val="tx1"/>
                </a:solidFill>
              </a:rPr>
              <a:t> system is best able to capture the earlier, finer peaks in the waveform.</a:t>
            </a:r>
          </a:p>
          <a:p>
            <a:pPr marL="457200" indent="-457200" eaLnBrk="0" hangingPunct="0">
              <a:spcBef>
                <a:spcPct val="0"/>
              </a:spcBef>
              <a:spcAft>
                <a:spcPct val="15000"/>
              </a:spcAft>
              <a:buClr>
                <a:srgbClr val="000099"/>
              </a:buClr>
              <a:buFont typeface="Wingdings" pitchFamily="2" charset="2"/>
              <a:buChar char="v"/>
            </a:pPr>
            <a:r>
              <a:rPr kumimoji="0" lang="en-US" sz="2800" b="0" dirty="0" smtClean="0">
                <a:solidFill>
                  <a:schemeClr val="tx1"/>
                </a:solidFill>
              </a:rPr>
              <a:t>If these early responses prove useful  in BCI applications, this may suggest that the </a:t>
            </a:r>
            <a:r>
              <a:rPr kumimoji="0" lang="en-US" sz="2800" b="0" dirty="0" err="1" smtClean="0">
                <a:solidFill>
                  <a:schemeClr val="tx1"/>
                </a:solidFill>
              </a:rPr>
              <a:t>Biosemi</a:t>
            </a:r>
            <a:r>
              <a:rPr kumimoji="0" lang="en-US" sz="2800" b="0" dirty="0" smtClean="0">
                <a:solidFill>
                  <a:schemeClr val="tx1"/>
                </a:solidFill>
              </a:rPr>
              <a:t> has an advantage.</a:t>
            </a:r>
          </a:p>
          <a:p>
            <a:pPr marL="457200" indent="-457200" eaLnBrk="0" hangingPunct="0">
              <a:spcBef>
                <a:spcPct val="0"/>
              </a:spcBef>
              <a:spcAft>
                <a:spcPct val="15000"/>
              </a:spcAft>
              <a:buClr>
                <a:srgbClr val="000099"/>
              </a:buClr>
              <a:buFont typeface="Wingdings" pitchFamily="2" charset="2"/>
              <a:buChar char="v"/>
            </a:pPr>
            <a:r>
              <a:rPr kumimoji="0" lang="en-US" sz="2800" b="0" dirty="0" smtClean="0">
                <a:solidFill>
                  <a:schemeClr val="tx1"/>
                </a:solidFill>
              </a:rPr>
              <a:t>It is possible to get usable P300 waveforms in a home setting, lending support to the use of P300 speller BCI in realistic settings.</a:t>
            </a:r>
          </a:p>
          <a:p>
            <a:pPr marL="457200" indent="-457200" eaLnBrk="0" hangingPunct="0">
              <a:spcBef>
                <a:spcPct val="0"/>
              </a:spcBef>
              <a:spcAft>
                <a:spcPct val="15000"/>
              </a:spcAft>
              <a:buClr>
                <a:srgbClr val="000099"/>
              </a:buClr>
            </a:pPr>
            <a:endParaRPr kumimoji="0" lang="en-US" sz="2800" dirty="0" smtClean="0">
              <a:solidFill>
                <a:srgbClr val="009900"/>
              </a:solidFill>
            </a:endParaRPr>
          </a:p>
        </p:txBody>
      </p:sp>
      <p:sp>
        <p:nvSpPr>
          <p:cNvPr id="36" name="TextBox 35"/>
          <p:cNvSpPr txBox="1"/>
          <p:nvPr/>
        </p:nvSpPr>
        <p:spPr bwMode="auto">
          <a:xfrm>
            <a:off x="39948938" y="18377727"/>
            <a:ext cx="9904137" cy="14856375"/>
          </a:xfrm>
          <a:prstGeom prst="rect">
            <a:avLst/>
          </a:prstGeom>
          <a:noFill/>
          <a:ln w="9525">
            <a:noFill/>
            <a:miter lim="800000"/>
            <a:headEnd/>
            <a:tailEnd/>
          </a:ln>
        </p:spPr>
        <p:txBody>
          <a:bodyPr wrap="square" rtlCol="0">
            <a:spAutoFit/>
          </a:bodyPr>
          <a:lstStyle/>
          <a:p>
            <a:pPr marL="457200" indent="-457200" eaLnBrk="0" hangingPunct="0">
              <a:spcBef>
                <a:spcPct val="0"/>
              </a:spcBef>
              <a:spcAft>
                <a:spcPct val="15000"/>
              </a:spcAft>
              <a:buClr>
                <a:srgbClr val="000099"/>
              </a:buClr>
              <a:buFont typeface="Wingdings" pitchFamily="2" charset="2"/>
              <a:buChar char="v"/>
            </a:pPr>
            <a:endParaRPr kumimoji="0" lang="en-US" sz="2800" b="0" dirty="0" smtClean="0">
              <a:solidFill>
                <a:schemeClr val="tx1"/>
              </a:solidFill>
            </a:endParaRPr>
          </a:p>
          <a:p>
            <a:pPr marL="457200" indent="-457200" eaLnBrk="0" hangingPunct="0">
              <a:spcBef>
                <a:spcPct val="0"/>
              </a:spcBef>
              <a:spcAft>
                <a:spcPct val="15000"/>
              </a:spcAft>
              <a:buClr>
                <a:srgbClr val="000099"/>
              </a:buClr>
            </a:pPr>
            <a:r>
              <a:rPr kumimoji="0" lang="en-US" sz="4400" dirty="0" smtClean="0">
                <a:solidFill>
                  <a:srgbClr val="009900"/>
                </a:solidFill>
              </a:rPr>
              <a:t>Classification</a:t>
            </a:r>
          </a:p>
          <a:p>
            <a:pPr marL="457200" indent="-457200" eaLnBrk="0" hangingPunct="0">
              <a:spcBef>
                <a:spcPct val="0"/>
              </a:spcBef>
              <a:spcAft>
                <a:spcPct val="15000"/>
              </a:spcAft>
              <a:buClr>
                <a:srgbClr val="000099"/>
              </a:buClr>
            </a:pPr>
            <a:endParaRPr kumimoji="0" lang="en-US" sz="2800" b="0" dirty="0" smtClean="0">
              <a:solidFill>
                <a:schemeClr val="tx1"/>
              </a:solidFill>
            </a:endParaRPr>
          </a:p>
          <a:p>
            <a:pPr marL="457200" indent="-457200" eaLnBrk="0" hangingPunct="0">
              <a:spcBef>
                <a:spcPct val="0"/>
              </a:spcBef>
              <a:spcAft>
                <a:spcPct val="15000"/>
              </a:spcAft>
              <a:buClr>
                <a:srgbClr val="000099"/>
              </a:buClr>
              <a:buFont typeface="Wingdings" pitchFamily="2" charset="2"/>
              <a:buChar char="v"/>
            </a:pPr>
            <a:r>
              <a:rPr kumimoji="0" lang="en-US" sz="2800" b="0" dirty="0" smtClean="0">
                <a:solidFill>
                  <a:schemeClr val="tx1"/>
                </a:solidFill>
              </a:rPr>
              <a:t>The next step in our research is to apply machine learning algorithms to attempt to classify the target versus non-target EEG signals.</a:t>
            </a:r>
          </a:p>
          <a:p>
            <a:pPr marL="457200" indent="-457200" eaLnBrk="0" hangingPunct="0">
              <a:spcBef>
                <a:spcPct val="0"/>
              </a:spcBef>
              <a:spcAft>
                <a:spcPct val="15000"/>
              </a:spcAft>
              <a:buClr>
                <a:srgbClr val="000099"/>
              </a:buClr>
              <a:buFont typeface="Wingdings" pitchFamily="2" charset="2"/>
              <a:buChar char="v"/>
            </a:pPr>
            <a:r>
              <a:rPr kumimoji="0" lang="en-US" sz="2800" b="0" dirty="0" smtClean="0">
                <a:solidFill>
                  <a:schemeClr val="tx1"/>
                </a:solidFill>
              </a:rPr>
              <a:t>Previous work has suggested that linear, statistical classifiers, such as Linear </a:t>
            </a:r>
            <a:r>
              <a:rPr kumimoji="0" lang="en-US" sz="2800" b="0" dirty="0" err="1" smtClean="0">
                <a:solidFill>
                  <a:schemeClr val="tx1"/>
                </a:solidFill>
              </a:rPr>
              <a:t>Discriminant</a:t>
            </a:r>
            <a:r>
              <a:rPr kumimoji="0" lang="en-US" sz="2800" b="0" dirty="0" smtClean="0">
                <a:solidFill>
                  <a:schemeClr val="tx1"/>
                </a:solidFill>
              </a:rPr>
              <a:t>  Analysis  (LDA) perform well.</a:t>
            </a:r>
          </a:p>
          <a:p>
            <a:pPr marL="457200" indent="-457200" eaLnBrk="0" hangingPunct="0">
              <a:spcBef>
                <a:spcPct val="0"/>
              </a:spcBef>
              <a:spcAft>
                <a:spcPct val="15000"/>
              </a:spcAft>
              <a:buClr>
                <a:srgbClr val="000099"/>
              </a:buClr>
              <a:buFont typeface="Wingdings" pitchFamily="2" charset="2"/>
              <a:buChar char="v"/>
            </a:pPr>
            <a:r>
              <a:rPr kumimoji="0" lang="en-US" sz="2800" b="0" dirty="0" smtClean="0">
                <a:solidFill>
                  <a:schemeClr val="tx1"/>
                </a:solidFill>
              </a:rPr>
              <a:t>We plan to evaluate LDA as well as non-linear methods, such as Quadratic </a:t>
            </a:r>
            <a:r>
              <a:rPr kumimoji="0" lang="en-US" sz="2800" b="0" dirty="0" err="1" smtClean="0">
                <a:solidFill>
                  <a:schemeClr val="tx1"/>
                </a:solidFill>
              </a:rPr>
              <a:t>Discriminant</a:t>
            </a:r>
            <a:r>
              <a:rPr kumimoji="0" lang="en-US" sz="2800" b="0" dirty="0" smtClean="0">
                <a:solidFill>
                  <a:schemeClr val="tx1"/>
                </a:solidFill>
              </a:rPr>
              <a:t> Analysis and Artificial Neural Networks in order to evaluate their performance under real-world circumstances and with each EEG acquisition system.</a:t>
            </a:r>
          </a:p>
          <a:p>
            <a:pPr marL="457200" indent="-457200" eaLnBrk="0" hangingPunct="0">
              <a:spcBef>
                <a:spcPct val="0"/>
              </a:spcBef>
              <a:spcAft>
                <a:spcPct val="15000"/>
              </a:spcAft>
              <a:buClr>
                <a:srgbClr val="000099"/>
              </a:buClr>
              <a:buFont typeface="Wingdings" pitchFamily="2" charset="2"/>
              <a:buChar char="v"/>
            </a:pPr>
            <a:endParaRPr kumimoji="0" lang="en-US" sz="2800" b="0" dirty="0" smtClean="0">
              <a:solidFill>
                <a:schemeClr val="tx1"/>
              </a:solidFill>
            </a:endParaRPr>
          </a:p>
          <a:p>
            <a:pPr marL="457200" indent="-457200" eaLnBrk="0" hangingPunct="0">
              <a:spcBef>
                <a:spcPct val="0"/>
              </a:spcBef>
              <a:spcAft>
                <a:spcPct val="15000"/>
              </a:spcAft>
              <a:buClr>
                <a:srgbClr val="000099"/>
              </a:buClr>
            </a:pPr>
            <a:r>
              <a:rPr kumimoji="0" lang="en-US" sz="4400" dirty="0" smtClean="0">
                <a:solidFill>
                  <a:srgbClr val="009900"/>
                </a:solidFill>
              </a:rPr>
              <a:t>Practical BCI</a:t>
            </a:r>
          </a:p>
          <a:p>
            <a:pPr marL="457200" indent="-457200" eaLnBrk="0" hangingPunct="0">
              <a:spcBef>
                <a:spcPct val="0"/>
              </a:spcBef>
              <a:spcAft>
                <a:spcPct val="15000"/>
              </a:spcAft>
              <a:buClr>
                <a:srgbClr val="000099"/>
              </a:buClr>
            </a:pPr>
            <a:endParaRPr kumimoji="0" lang="en-US" sz="2800" b="0" dirty="0" smtClean="0">
              <a:solidFill>
                <a:schemeClr val="tx1"/>
              </a:solidFill>
            </a:endParaRPr>
          </a:p>
          <a:p>
            <a:pPr marL="457200" indent="-457200" eaLnBrk="0" hangingPunct="0">
              <a:spcBef>
                <a:spcPct val="0"/>
              </a:spcBef>
              <a:spcAft>
                <a:spcPct val="15000"/>
              </a:spcAft>
              <a:buClr>
                <a:srgbClr val="000099"/>
              </a:buClr>
              <a:buFont typeface="Wingdings" pitchFamily="2" charset="2"/>
              <a:buChar char="v"/>
            </a:pPr>
            <a:r>
              <a:rPr kumimoji="0" lang="en-US" sz="2800" b="0" dirty="0" smtClean="0">
                <a:solidFill>
                  <a:schemeClr val="tx1"/>
                </a:solidFill>
              </a:rPr>
              <a:t>We would like to test our BCI systems with more participants in both home and lab settings.</a:t>
            </a:r>
          </a:p>
          <a:p>
            <a:pPr marL="457200" indent="-457200" eaLnBrk="0" hangingPunct="0">
              <a:spcBef>
                <a:spcPct val="0"/>
              </a:spcBef>
              <a:spcAft>
                <a:spcPct val="15000"/>
              </a:spcAft>
              <a:buClr>
                <a:srgbClr val="000099"/>
              </a:buClr>
              <a:buFont typeface="Wingdings" pitchFamily="2" charset="2"/>
              <a:buChar char="v"/>
            </a:pPr>
            <a:r>
              <a:rPr kumimoji="0" lang="en-US" sz="2800" b="0" dirty="0" smtClean="0">
                <a:solidFill>
                  <a:schemeClr val="tx1"/>
                </a:solidFill>
              </a:rPr>
              <a:t>It will be helpful to collect data on individuals with motor impairments in lab settings, and on individuals with no motor impairments in home settings.</a:t>
            </a:r>
          </a:p>
          <a:p>
            <a:pPr marL="457200" indent="-457200" eaLnBrk="0" hangingPunct="0">
              <a:spcBef>
                <a:spcPct val="0"/>
              </a:spcBef>
              <a:spcAft>
                <a:spcPct val="15000"/>
              </a:spcAft>
              <a:buClr>
                <a:srgbClr val="000099"/>
              </a:buClr>
              <a:buFont typeface="Wingdings" pitchFamily="2" charset="2"/>
              <a:buChar char="v"/>
            </a:pPr>
            <a:r>
              <a:rPr kumimoji="0" lang="en-US" sz="2800" b="0" dirty="0" smtClean="0">
                <a:solidFill>
                  <a:schemeClr val="tx1"/>
                </a:solidFill>
              </a:rPr>
              <a:t>Because of the visibility of early sensory peaks in the waveforms in both home and lab settings, it may be worthwhile to investigate the use of these peaks in place of the P300 to identify target letters.</a:t>
            </a:r>
          </a:p>
          <a:p>
            <a:pPr marL="457200" indent="-457200" eaLnBrk="0" hangingPunct="0">
              <a:spcBef>
                <a:spcPct val="0"/>
              </a:spcBef>
              <a:spcAft>
                <a:spcPct val="15000"/>
              </a:spcAft>
              <a:buClr>
                <a:srgbClr val="000099"/>
              </a:buClr>
              <a:buFont typeface="Wingdings" pitchFamily="2" charset="2"/>
              <a:buChar char="v"/>
            </a:pPr>
            <a:r>
              <a:rPr kumimoji="0" lang="en-US" sz="2800" b="0" dirty="0" smtClean="0">
                <a:solidFill>
                  <a:schemeClr val="tx1"/>
                </a:solidFill>
              </a:rPr>
              <a:t>Testing interactive, real-time BCI systems in home environments and among those with severe motor impairments is extremely important for determining how practical these systems may be.</a:t>
            </a:r>
          </a:p>
          <a:p>
            <a:pPr marL="457200" indent="-457200" eaLnBrk="0" hangingPunct="0">
              <a:spcBef>
                <a:spcPct val="0"/>
              </a:spcBef>
              <a:spcAft>
                <a:spcPct val="15000"/>
              </a:spcAft>
              <a:buClr>
                <a:srgbClr val="000099"/>
              </a:buClr>
            </a:pPr>
            <a:endParaRPr kumimoji="0" lang="en-US" sz="2800" b="0" dirty="0">
              <a:solidFill>
                <a:schemeClr val="tx1"/>
              </a:solidFill>
            </a:endParaRPr>
          </a:p>
        </p:txBody>
      </p:sp>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4195916" y="7136389"/>
            <a:ext cx="4818221" cy="3613666"/>
          </a:xfrm>
          <a:prstGeom prst="rect">
            <a:avLst/>
          </a:prstGeom>
        </p:spPr>
      </p:pic>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8463116" y="7136150"/>
            <a:ext cx="4818221" cy="3613666"/>
          </a:xfrm>
          <a:prstGeom prst="rect">
            <a:avLst/>
          </a:prstGeom>
        </p:spPr>
      </p:pic>
      <p:pic>
        <p:nvPicPr>
          <p:cNvPr id="12" name="Picture 1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4195916" y="10336789"/>
            <a:ext cx="4818221" cy="3613666"/>
          </a:xfrm>
          <a:prstGeom prst="rect">
            <a:avLst/>
          </a:prstGeom>
        </p:spPr>
      </p:pic>
      <p:pic>
        <p:nvPicPr>
          <p:cNvPr id="13" name="Picture 1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8463116" y="10336789"/>
            <a:ext cx="4818221" cy="3613666"/>
          </a:xfrm>
          <a:prstGeom prst="rect">
            <a:avLst/>
          </a:prstGeom>
        </p:spPr>
      </p:pic>
      <p:pic>
        <p:nvPicPr>
          <p:cNvPr id="15" name="Picture 1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4195916" y="13537189"/>
            <a:ext cx="4818221" cy="3613666"/>
          </a:xfrm>
          <a:prstGeom prst="rect">
            <a:avLst/>
          </a:prstGeom>
        </p:spPr>
      </p:pic>
      <p:pic>
        <p:nvPicPr>
          <p:cNvPr id="17" name="Picture 16"/>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8463116" y="13537189"/>
            <a:ext cx="4818221" cy="3613666"/>
          </a:xfrm>
          <a:prstGeom prst="rect">
            <a:avLst/>
          </a:prstGeom>
        </p:spPr>
      </p:pic>
      <p:pic>
        <p:nvPicPr>
          <p:cNvPr id="19" name="Picture 18"/>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24141774" y="18878945"/>
            <a:ext cx="4932431" cy="3699323"/>
          </a:xfrm>
          <a:prstGeom prst="rect">
            <a:avLst/>
          </a:prstGeom>
        </p:spPr>
      </p:pic>
      <p:pic>
        <p:nvPicPr>
          <p:cNvPr id="22" name="Picture 21"/>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8408974" y="18878945"/>
            <a:ext cx="4932431" cy="3699323"/>
          </a:xfrm>
          <a:prstGeom prst="rect">
            <a:avLst/>
          </a:prstGeom>
        </p:spPr>
      </p:pic>
      <p:pic>
        <p:nvPicPr>
          <p:cNvPr id="23" name="Picture 22"/>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24141774" y="22020498"/>
            <a:ext cx="4932431" cy="3699323"/>
          </a:xfrm>
          <a:prstGeom prst="rect">
            <a:avLst/>
          </a:prstGeom>
        </p:spPr>
      </p:pic>
      <p:pic>
        <p:nvPicPr>
          <p:cNvPr id="29" name="Picture 28"/>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28408974" y="22079345"/>
            <a:ext cx="4932431" cy="3699323"/>
          </a:xfrm>
          <a:prstGeom prst="rect">
            <a:avLst/>
          </a:prstGeom>
        </p:spPr>
      </p:pic>
      <p:pic>
        <p:nvPicPr>
          <p:cNvPr id="2048" name="Picture 2047"/>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24141774" y="25220898"/>
            <a:ext cx="4932431" cy="3699323"/>
          </a:xfrm>
          <a:prstGeom prst="rect">
            <a:avLst/>
          </a:prstGeom>
        </p:spPr>
      </p:pic>
      <p:pic>
        <p:nvPicPr>
          <p:cNvPr id="2049" name="Picture 2048"/>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28408974" y="25220898"/>
            <a:ext cx="4932431" cy="3699323"/>
          </a:xfrm>
          <a:prstGeom prst="rect">
            <a:avLst/>
          </a:prstGeom>
        </p:spPr>
      </p:pic>
      <p:pic>
        <p:nvPicPr>
          <p:cNvPr id="43" name="Picture 42" descr="comparison_table.png"/>
          <p:cNvPicPr>
            <a:picLocks noChangeAspect="1"/>
          </p:cNvPicPr>
          <p:nvPr/>
        </p:nvPicPr>
        <p:blipFill>
          <a:blip r:embed="rId17" cstate="print"/>
          <a:stretch>
            <a:fillRect/>
          </a:stretch>
        </p:blipFill>
        <p:spPr>
          <a:xfrm>
            <a:off x="11535458" y="20947494"/>
            <a:ext cx="10330817" cy="5142956"/>
          </a:xfrm>
          <a:prstGeom prst="rect">
            <a:avLst/>
          </a:prstGeom>
        </p:spPr>
      </p:pic>
      <p:sp>
        <p:nvSpPr>
          <p:cNvPr id="44" name="TextBox 43"/>
          <p:cNvSpPr txBox="1"/>
          <p:nvPr/>
        </p:nvSpPr>
        <p:spPr bwMode="auto">
          <a:xfrm>
            <a:off x="24141775" y="17884625"/>
            <a:ext cx="10324700" cy="769441"/>
          </a:xfrm>
          <a:prstGeom prst="rect">
            <a:avLst/>
          </a:prstGeom>
          <a:noFill/>
          <a:ln w="9525">
            <a:noFill/>
            <a:miter lim="800000"/>
            <a:headEnd/>
            <a:tailEnd/>
          </a:ln>
        </p:spPr>
        <p:txBody>
          <a:bodyPr wrap="square" rtlCol="0">
            <a:spAutoFit/>
          </a:bodyPr>
          <a:lstStyle/>
          <a:p>
            <a:pPr marL="457200" indent="-457200" eaLnBrk="0" hangingPunct="0">
              <a:spcBef>
                <a:spcPct val="0"/>
              </a:spcBef>
              <a:spcAft>
                <a:spcPct val="15000"/>
              </a:spcAft>
            </a:pPr>
            <a:r>
              <a:rPr kumimoji="0" lang="en-US" sz="4400" dirty="0" smtClean="0">
                <a:solidFill>
                  <a:srgbClr val="009900"/>
                </a:solidFill>
              </a:rPr>
              <a:t>P300 Waveforms</a:t>
            </a:r>
            <a:endParaRPr kumimoji="0" lang="en-US" sz="4400" dirty="0">
              <a:solidFill>
                <a:srgbClr val="009900"/>
              </a:solidFill>
            </a:endParaRPr>
          </a:p>
        </p:txBody>
      </p:sp>
      <p:sp>
        <p:nvSpPr>
          <p:cNvPr id="45" name="Text Box 25"/>
          <p:cNvSpPr txBox="1">
            <a:spLocks noChangeArrowheads="1"/>
          </p:cNvSpPr>
          <p:nvPr/>
        </p:nvSpPr>
        <p:spPr bwMode="auto">
          <a:xfrm>
            <a:off x="39926313" y="5050813"/>
            <a:ext cx="9906904" cy="1006475"/>
          </a:xfrm>
          <a:prstGeom prst="rect">
            <a:avLst/>
          </a:prstGeom>
          <a:noFill/>
          <a:ln w="9525">
            <a:noFill/>
            <a:miter lim="800000"/>
            <a:headEnd/>
            <a:tailEnd/>
          </a:ln>
        </p:spPr>
        <p:txBody>
          <a:bodyPr wrap="square">
            <a:spAutoFit/>
          </a:bodyPr>
          <a:lstStyle/>
          <a:p>
            <a:pPr eaLnBrk="0" hangingPunct="0"/>
            <a:r>
              <a:rPr kumimoji="0" lang="en-US" altLang="zh-TW" sz="6000" dirty="0" smtClean="0">
                <a:solidFill>
                  <a:srgbClr val="000099"/>
                </a:solidFill>
              </a:rPr>
              <a:t>Conclusions</a:t>
            </a:r>
            <a:endParaRPr kumimoji="0" lang="en-US" altLang="zh-TW" sz="6000" b="0" dirty="0">
              <a:solidFill>
                <a:srgbClr val="000099"/>
              </a:solidFill>
            </a:endParaRPr>
          </a:p>
        </p:txBody>
      </p:sp>
      <p:sp>
        <p:nvSpPr>
          <p:cNvPr id="46" name="Text Box 25"/>
          <p:cNvSpPr txBox="1">
            <a:spLocks noChangeArrowheads="1"/>
          </p:cNvSpPr>
          <p:nvPr/>
        </p:nvSpPr>
        <p:spPr bwMode="auto">
          <a:xfrm>
            <a:off x="39946451" y="17781939"/>
            <a:ext cx="9906904" cy="1006475"/>
          </a:xfrm>
          <a:prstGeom prst="rect">
            <a:avLst/>
          </a:prstGeom>
          <a:noFill/>
          <a:ln w="9525">
            <a:noFill/>
            <a:miter lim="800000"/>
            <a:headEnd/>
            <a:tailEnd/>
          </a:ln>
        </p:spPr>
        <p:txBody>
          <a:bodyPr wrap="square">
            <a:spAutoFit/>
          </a:bodyPr>
          <a:lstStyle/>
          <a:p>
            <a:pPr eaLnBrk="0" hangingPunct="0"/>
            <a:r>
              <a:rPr kumimoji="0" lang="en-US" altLang="zh-TW" sz="6000" dirty="0" smtClean="0">
                <a:solidFill>
                  <a:srgbClr val="000099"/>
                </a:solidFill>
              </a:rPr>
              <a:t>Future Directions</a:t>
            </a:r>
            <a:endParaRPr kumimoji="0" lang="en-US" altLang="zh-TW" sz="6000" b="0" dirty="0">
              <a:solidFill>
                <a:srgbClr val="000099"/>
              </a:solidFill>
            </a:endParaRPr>
          </a:p>
        </p:txBody>
      </p:sp>
      <p:pic>
        <p:nvPicPr>
          <p:cNvPr id="50" name="Picture 49" descr="logo.gif"/>
          <p:cNvPicPr>
            <a:picLocks noChangeAspect="1"/>
          </p:cNvPicPr>
          <p:nvPr/>
        </p:nvPicPr>
        <p:blipFill>
          <a:blip r:embed="rId18" cstate="print"/>
          <a:stretch>
            <a:fillRect/>
          </a:stretch>
        </p:blipFill>
        <p:spPr>
          <a:xfrm>
            <a:off x="45982926" y="1369354"/>
            <a:ext cx="4815624" cy="2415121"/>
          </a:xfrm>
          <a:prstGeom prst="rect">
            <a:avLst/>
          </a:prstGeom>
        </p:spPr>
      </p:pic>
      <p:pic>
        <p:nvPicPr>
          <p:cNvPr id="16" name="Picture 15"/>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1168750" y="575403"/>
            <a:ext cx="2744875" cy="2098304"/>
          </a:xfrm>
          <a:prstGeom prst="rect">
            <a:avLst/>
          </a:prstGeom>
        </p:spPr>
      </p:pic>
      <p:sp>
        <p:nvSpPr>
          <p:cNvPr id="18" name="TextBox 17"/>
          <p:cNvSpPr txBox="1"/>
          <p:nvPr/>
        </p:nvSpPr>
        <p:spPr bwMode="auto">
          <a:xfrm>
            <a:off x="639000" y="2832524"/>
            <a:ext cx="3274625" cy="954107"/>
          </a:xfrm>
          <a:prstGeom prst="rect">
            <a:avLst/>
          </a:prstGeom>
          <a:noFill/>
          <a:ln w="9525">
            <a:noFill/>
            <a:miter lim="800000"/>
            <a:headEnd/>
            <a:tailEnd/>
          </a:ln>
        </p:spPr>
        <p:txBody>
          <a:bodyPr wrap="square" rtlCol="0" anchor="ctr">
            <a:spAutoFit/>
          </a:bodyPr>
          <a:lstStyle/>
          <a:p>
            <a:pPr marL="457200" indent="-457200" algn="ctr" eaLnBrk="0" hangingPunct="0">
              <a:spcBef>
                <a:spcPct val="0"/>
              </a:spcBef>
              <a:spcAft>
                <a:spcPct val="15000"/>
              </a:spcAft>
            </a:pPr>
            <a:r>
              <a:rPr kumimoji="0" lang="en-US" sz="2800" dirty="0" smtClean="0">
                <a:solidFill>
                  <a:srgbClr val="000099"/>
                </a:solidFill>
              </a:rPr>
              <a:t>     Brainwaves Research Lab</a:t>
            </a:r>
            <a:endParaRPr kumimoji="0" lang="en-US" sz="2800" dirty="0">
              <a:solidFill>
                <a:srgbClr val="000099"/>
              </a:solidFill>
            </a:endParaRPr>
          </a:p>
        </p:txBody>
      </p:sp>
      <p:pic>
        <p:nvPicPr>
          <p:cNvPr id="20" name="Picture 19"/>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42463484" y="335100"/>
            <a:ext cx="2325166" cy="2338607"/>
          </a:xfrm>
          <a:prstGeom prst="rect">
            <a:avLst/>
          </a:prstGeom>
        </p:spPr>
      </p:pic>
      <p:sp>
        <p:nvSpPr>
          <p:cNvPr id="21" name="TextBox 20"/>
          <p:cNvSpPr txBox="1"/>
          <p:nvPr/>
        </p:nvSpPr>
        <p:spPr bwMode="auto">
          <a:xfrm>
            <a:off x="42463484" y="2765735"/>
            <a:ext cx="2632268" cy="1018740"/>
          </a:xfrm>
          <a:prstGeom prst="rect">
            <a:avLst/>
          </a:prstGeom>
          <a:noFill/>
          <a:ln w="9525">
            <a:noFill/>
            <a:miter lim="800000"/>
            <a:headEnd/>
            <a:tailEnd/>
          </a:ln>
        </p:spPr>
        <p:txBody>
          <a:bodyPr wrap="square" rtlCol="0">
            <a:spAutoFit/>
          </a:bodyPr>
          <a:lstStyle/>
          <a:p>
            <a:pPr marL="457200" indent="-457200" algn="ctr" eaLnBrk="0" hangingPunct="0">
              <a:spcBef>
                <a:spcPct val="0"/>
              </a:spcBef>
              <a:spcAft>
                <a:spcPct val="15000"/>
              </a:spcAft>
            </a:pPr>
            <a:r>
              <a:rPr lang="en-US" sz="2800" b="0" dirty="0">
                <a:solidFill>
                  <a:schemeClr val="tx1"/>
                </a:solidFill>
              </a:rPr>
              <a:t>Grant Number </a:t>
            </a:r>
            <a:endParaRPr lang="en-US" sz="2800" b="0" dirty="0" smtClean="0">
              <a:solidFill>
                <a:schemeClr val="tx1"/>
              </a:solidFill>
            </a:endParaRPr>
          </a:p>
          <a:p>
            <a:pPr marL="457200" indent="-457200" algn="ctr" eaLnBrk="0" hangingPunct="0">
              <a:spcBef>
                <a:spcPct val="0"/>
              </a:spcBef>
              <a:spcAft>
                <a:spcPct val="15000"/>
              </a:spcAft>
            </a:pPr>
            <a:r>
              <a:rPr lang="en-US" sz="2800" b="0" dirty="0" smtClean="0">
                <a:solidFill>
                  <a:schemeClr val="tx1"/>
                </a:solidFill>
              </a:rPr>
              <a:t>1065513</a:t>
            </a:r>
            <a:endParaRPr kumimoji="0" lang="en-US" sz="2800" dirty="0">
              <a:solidFill>
                <a:schemeClr val="tx1"/>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50000"/>
          </a:spcBef>
          <a:spcAft>
            <a:spcPct val="0"/>
          </a:spcAft>
          <a:buClrTx/>
          <a:buSzTx/>
          <a:buFontTx/>
          <a:buNone/>
          <a:tabLst/>
          <a:defRPr kumimoji="1" lang="en-US" sz="1800" b="1" i="0" u="none" strike="noStrike" cap="none" normalizeH="0" baseline="0" smtClean="0">
            <a:ln>
              <a:noFill/>
            </a:ln>
            <a:solidFill>
              <a:schemeClr val="accent2"/>
            </a:solidFill>
            <a:effectLst/>
            <a:latin typeface="Arial" charset="0"/>
            <a:ea typeface="新細明體" charset="-120"/>
          </a:defRPr>
        </a:defPPr>
      </a:lstStyle>
    </a:spDef>
    <a:ln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50000"/>
          </a:spcBef>
          <a:spcAft>
            <a:spcPct val="0"/>
          </a:spcAft>
          <a:buClrTx/>
          <a:buSzTx/>
          <a:buFontTx/>
          <a:buNone/>
          <a:tabLst/>
          <a:defRPr kumimoji="1" lang="en-US" sz="1800" b="1" i="0" u="none" strike="noStrike" cap="none" normalizeH="0" baseline="0" smtClean="0">
            <a:ln>
              <a:noFill/>
            </a:ln>
            <a:solidFill>
              <a:schemeClr val="accent2"/>
            </a:solidFill>
            <a:effectLst/>
            <a:latin typeface="Arial" charset="0"/>
            <a:ea typeface="新細明體" charset="-120"/>
          </a:defRPr>
        </a:defPPr>
      </a:lstStyle>
    </a:lnDef>
    <a:txDef>
      <a:spPr bwMode="auto">
        <a:noFill/>
        <a:ln w="9525">
          <a:noFill/>
          <a:miter lim="800000"/>
          <a:headEnd/>
          <a:tailEnd/>
        </a:ln>
      </a:spPr>
      <a:bodyPr/>
      <a:lstStyle>
        <a:defPPr marL="457200" indent="-457200" eaLnBrk="0" hangingPunct="0">
          <a:spcBef>
            <a:spcPct val="0"/>
          </a:spcBef>
          <a:spcAft>
            <a:spcPct val="15000"/>
          </a:spcAft>
          <a:defRPr kumimoji="0" sz="3800" dirty="0">
            <a:solidFill>
              <a:srgbClr val="000099"/>
            </a:solidFill>
          </a:defRPr>
        </a:defPPr>
      </a:lstStyle>
    </a:tx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13790</TotalTime>
  <Words>1217</Words>
  <Application>Microsoft Office PowerPoint</Application>
  <PresentationFormat>Custom</PresentationFormat>
  <Paragraphs>105</Paragraphs>
  <Slides>1</Slides>
  <Notes>1</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Default Design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Patricia Pailing</dc:creator>
  <cp:lastModifiedBy>Brittany</cp:lastModifiedBy>
  <cp:revision>636</cp:revision>
  <dcterms:created xsi:type="dcterms:W3CDTF">2002-09-17T04:54:54Z</dcterms:created>
  <dcterms:modified xsi:type="dcterms:W3CDTF">2013-02-21T21:15:06Z</dcterms:modified>
</cp:coreProperties>
</file>