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1148000" cy="32918400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accent2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ttany" initials="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3300"/>
    <a:srgbClr val="009900"/>
    <a:srgbClr val="CC0000"/>
    <a:srgbClr val="E7FBFD"/>
    <a:srgbClr val="D4F8FC"/>
    <a:srgbClr val="0033CC"/>
    <a:srgbClr val="666699"/>
    <a:srgbClr val="003399"/>
    <a:srgbClr val="FAF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931" autoAdjust="0"/>
    <p:restoredTop sz="99112" autoAdjust="0"/>
  </p:normalViewPr>
  <p:slideViewPr>
    <p:cSldViewPr snapToObjects="1">
      <p:cViewPr>
        <p:scale>
          <a:sx n="30" d="100"/>
          <a:sy n="30" d="100"/>
        </p:scale>
        <p:origin x="-72" y="3534"/>
      </p:cViewPr>
      <p:guideLst>
        <p:guide orient="horz" pos="4228"/>
        <p:guide pos="18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525" cy="385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49363" y="696913"/>
            <a:ext cx="43592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3AFD9FF1-3D0B-4030-99CC-7153E976223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3021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B25083-976F-42E9-A088-3F825A1A39CC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9363" y="696913"/>
            <a:ext cx="4359275" cy="348615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5845" y="10226675"/>
            <a:ext cx="34976311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71691" y="18653125"/>
            <a:ext cx="28804620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19BDD-5773-4A1D-8E23-5013AB729BA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F5B943-3014-41E3-A149-C086D6C846AA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318716" y="2925765"/>
            <a:ext cx="8743439" cy="26335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85845" y="2925765"/>
            <a:ext cx="26110407" cy="26335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7BA48-7B76-48FC-A5F8-18F1A58A582E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17964-B30F-450F-9C4B-52BD3CDE478D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407" y="21153440"/>
            <a:ext cx="34976311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50407" y="13952538"/>
            <a:ext cx="34976311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DB687C-98B6-41C6-B0B4-744F82DE0ACB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85846" y="9509127"/>
            <a:ext cx="17426923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635232" y="9509127"/>
            <a:ext cx="17426923" cy="1975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A17E2-5A3F-4444-B230-86B3AF70395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656" y="1317625"/>
            <a:ext cx="37032689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656" y="7369177"/>
            <a:ext cx="18180844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57656" y="10439402"/>
            <a:ext cx="18180844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903123" y="7369177"/>
            <a:ext cx="18187223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903123" y="10439402"/>
            <a:ext cx="18187223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C233B-C170-41CA-9A32-E028F5D1F09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CA0AE-F925-4EE1-BD3F-26140C677473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A2FC53-C93F-4D82-87AD-4263E88C562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655" y="1311275"/>
            <a:ext cx="13537407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87471" y="1311275"/>
            <a:ext cx="23002875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655" y="6888163"/>
            <a:ext cx="13537407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8D42F-A050-4906-8C1F-5A1F44CEAAC0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783" y="23042565"/>
            <a:ext cx="24689311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064783" y="2941640"/>
            <a:ext cx="24689311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4783" y="25763540"/>
            <a:ext cx="24689311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7BF1D-B0B9-4799-9FAB-F51B10380A84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85845" y="2925763"/>
            <a:ext cx="3497631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709" tIns="240355" rIns="480709" bIns="2403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85845" y="9509127"/>
            <a:ext cx="34976311" cy="1975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85846" y="29992640"/>
            <a:ext cx="85725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kumimoji="0" sz="7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59156" y="29992640"/>
            <a:ext cx="13029689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kumimoji="0" sz="7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489655" y="29992640"/>
            <a:ext cx="85725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kumimoji="0" sz="7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E04D1E5A-76D3-4888-ADF6-7A0FDCE406A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5pPr>
      <a:lvl6pPr marL="457200"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6pPr>
      <a:lvl7pPr marL="914400"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7pPr>
      <a:lvl8pPr marL="1371600"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8pPr>
      <a:lvl9pPr marL="1828800"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imes New Roman" pitchFamily="18" charset="0"/>
        </a:defRPr>
      </a:lvl9pPr>
    </p:titleStyle>
    <p:bodyStyle>
      <a:lvl1pPr marL="1803400" indent="-180340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5250" indent="-1501775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8688" indent="-1201738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600">
          <a:solidFill>
            <a:schemeClr val="tx1"/>
          </a:solidFill>
          <a:latin typeface="+mn-lt"/>
        </a:defRPr>
      </a:lvl3pPr>
      <a:lvl4pPr marL="8412163" indent="-1201738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500">
          <a:solidFill>
            <a:schemeClr val="tx1"/>
          </a:solidFill>
          <a:latin typeface="+mn-lt"/>
        </a:defRPr>
      </a:lvl4pPr>
      <a:lvl5pPr marL="108156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5pPr>
      <a:lvl6pPr marL="112728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6pPr>
      <a:lvl7pPr marL="117300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7pPr>
      <a:lvl8pPr marL="121872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8pPr>
      <a:lvl9pPr marL="12644438" indent="-1201738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14"/>
          <p:cNvSpPr>
            <a:spLocks noChangeArrowheads="1"/>
          </p:cNvSpPr>
          <p:nvPr/>
        </p:nvSpPr>
        <p:spPr bwMode="auto">
          <a:xfrm>
            <a:off x="1067737" y="4901702"/>
            <a:ext cx="46573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kumimoji="0" lang="en-US" altLang="zh-TW" sz="6000" dirty="0">
                <a:solidFill>
                  <a:srgbClr val="000099"/>
                </a:solidFill>
              </a:rPr>
              <a:t>Introduction</a:t>
            </a:r>
          </a:p>
        </p:txBody>
      </p:sp>
      <p:sp>
        <p:nvSpPr>
          <p:cNvPr id="2053" name="Text Box 15"/>
          <p:cNvSpPr txBox="1">
            <a:spLocks noChangeArrowheads="1"/>
          </p:cNvSpPr>
          <p:nvPr/>
        </p:nvSpPr>
        <p:spPr bwMode="auto">
          <a:xfrm>
            <a:off x="9575799" y="4901702"/>
            <a:ext cx="4180354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TW" sz="6000" dirty="0" smtClean="0">
                <a:solidFill>
                  <a:srgbClr val="000099"/>
                </a:solidFill>
              </a:rPr>
              <a:t>Methods </a:t>
            </a:r>
            <a:endParaRPr kumimoji="0" lang="en-US" altLang="zh-TW" sz="6000" dirty="0">
              <a:solidFill>
                <a:srgbClr val="000099"/>
              </a:solidFill>
            </a:endParaRPr>
          </a:p>
        </p:txBody>
      </p:sp>
      <p:sp>
        <p:nvSpPr>
          <p:cNvPr id="2054" name="Text Box 23"/>
          <p:cNvSpPr txBox="1">
            <a:spLocks noChangeArrowheads="1"/>
          </p:cNvSpPr>
          <p:nvPr/>
        </p:nvSpPr>
        <p:spPr bwMode="auto">
          <a:xfrm>
            <a:off x="9557348" y="6211552"/>
            <a:ext cx="9398602" cy="2554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10000"/>
              </a:spcBef>
            </a:pPr>
            <a:r>
              <a:rPr lang="en-US" altLang="zh-TW" sz="4400" dirty="0">
                <a:solidFill>
                  <a:srgbClr val="009900"/>
                </a:solidFill>
              </a:rPr>
              <a:t>Participants</a:t>
            </a:r>
            <a:r>
              <a:rPr lang="en-US" altLang="zh-TW" sz="3000" dirty="0">
                <a:solidFill>
                  <a:schemeClr val="tx1"/>
                </a:solidFill>
              </a:rPr>
              <a:t> </a:t>
            </a:r>
            <a:endParaRPr lang="en-US" altLang="ja-JP" sz="300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altLang="ja-JP" sz="2800" b="0" dirty="0">
                <a:solidFill>
                  <a:schemeClr val="tx1"/>
                </a:solidFill>
              </a:rPr>
              <a:t>7</a:t>
            </a:r>
            <a:r>
              <a:rPr lang="en-US" altLang="ja-JP" sz="2800" b="0" dirty="0" smtClean="0">
                <a:solidFill>
                  <a:schemeClr val="tx1"/>
                </a:solidFill>
              </a:rPr>
              <a:t> adults with severe motor impairment performed EEG recording sessions in their own homes.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altLang="ja-JP" sz="2800" b="0" dirty="0" smtClean="0">
                <a:solidFill>
                  <a:schemeClr val="tx1"/>
                </a:solidFill>
              </a:rPr>
              <a:t>9 adults with no motor impairment performed EEG recording sessions in a laboratory setting.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</a:pPr>
            <a:endParaRPr lang="en-US" altLang="zh-TW" sz="2000" b="0" dirty="0">
              <a:solidFill>
                <a:srgbClr val="32946A"/>
              </a:solidFill>
            </a:endParaRPr>
          </a:p>
          <a:p>
            <a:pPr marL="288925" indent="-288925" eaLnBrk="0" hangingPunct="0">
              <a:spcBef>
                <a:spcPts val="300"/>
              </a:spcBef>
              <a:buClr>
                <a:srgbClr val="000099"/>
              </a:buClr>
            </a:pPr>
            <a:r>
              <a:rPr lang="en-US" sz="4400" dirty="0" smtClean="0">
                <a:solidFill>
                  <a:srgbClr val="009900"/>
                </a:solidFill>
              </a:rPr>
              <a:t>P300 Speller Paradigm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In the present study, we are investigating  the single letter, serial P300 speller paradigm.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Participants were seated comfortably behind an LCD computer screen.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Letter characters flashed in the center of the screen one at a time with a stimulus duration of 100ms.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There was an inter-stimulus interval of 750ms between each letter presentation.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Participants were instructed to count the number of presentations of a predetermined target letter (p, b, or d).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There were 20 target characters out of 80 total presentations in each  experiment block.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Participant performed the task in three blocks – one block per target letter.</a:t>
            </a: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endParaRPr lang="en-US" sz="2800" b="0" dirty="0">
              <a:solidFill>
                <a:schemeClr val="tx1"/>
              </a:solidFill>
            </a:endParaRP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r>
              <a:rPr lang="en-US" sz="4400" dirty="0" smtClean="0">
                <a:solidFill>
                  <a:srgbClr val="009900"/>
                </a:solidFill>
              </a:rPr>
              <a:t>Electrophysiological Procedures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EEG system: </a:t>
            </a:r>
            <a:r>
              <a:rPr lang="en-US" sz="2800" b="0" dirty="0" err="1" smtClean="0">
                <a:solidFill>
                  <a:schemeClr val="tx1"/>
                </a:solidFill>
              </a:rPr>
              <a:t>BioSemi</a:t>
            </a: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</a:rPr>
              <a:t>ActiveTwo</a:t>
            </a: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32 scalp sites, 2 bipolar eye monitors</a:t>
            </a:r>
          </a:p>
          <a:p>
            <a:pPr marL="914400" lvl="1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 </a:t>
            </a:r>
            <a:r>
              <a:rPr lang="en-US" sz="2800" b="0" dirty="0" err="1" smtClean="0">
                <a:solidFill>
                  <a:schemeClr val="tx1"/>
                </a:solidFill>
              </a:rPr>
              <a:t>Pz</a:t>
            </a:r>
            <a:r>
              <a:rPr lang="en-US" sz="2800" b="0" dirty="0" smtClean="0">
                <a:solidFill>
                  <a:schemeClr val="tx1"/>
                </a:solidFill>
              </a:rPr>
              <a:t> site analyzed </a:t>
            </a:r>
            <a:r>
              <a:rPr lang="en-US" sz="2800" b="0" dirty="0" smtClean="0">
                <a:solidFill>
                  <a:schemeClr val="tx1"/>
                </a:solidFill>
              </a:rPr>
              <a:t>for N100 and </a:t>
            </a:r>
            <a:r>
              <a:rPr lang="en-US" sz="2800" b="0" dirty="0" smtClean="0">
                <a:solidFill>
                  <a:schemeClr val="tx1"/>
                </a:solidFill>
              </a:rPr>
              <a:t>P300 measurements</a:t>
            </a:r>
          </a:p>
          <a:p>
            <a:pPr marL="914400" lvl="1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err="1" smtClean="0">
                <a:solidFill>
                  <a:schemeClr val="tx1"/>
                </a:solidFill>
              </a:rPr>
              <a:t>Fz</a:t>
            </a:r>
            <a:r>
              <a:rPr lang="en-US" sz="2800" b="0" dirty="0" smtClean="0">
                <a:solidFill>
                  <a:schemeClr val="tx1"/>
                </a:solidFill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</a:rPr>
              <a:t>Cz</a:t>
            </a:r>
            <a:r>
              <a:rPr lang="en-US" sz="2800" b="0" dirty="0" smtClean="0">
                <a:solidFill>
                  <a:schemeClr val="tx1"/>
                </a:solidFill>
              </a:rPr>
              <a:t>, P7, P3, </a:t>
            </a:r>
            <a:r>
              <a:rPr lang="en-US" sz="2800" b="0" dirty="0" err="1" smtClean="0">
                <a:solidFill>
                  <a:schemeClr val="tx1"/>
                </a:solidFill>
              </a:rPr>
              <a:t>Pz</a:t>
            </a:r>
            <a:r>
              <a:rPr lang="en-US" sz="2800" b="0" dirty="0" smtClean="0">
                <a:solidFill>
                  <a:schemeClr val="tx1"/>
                </a:solidFill>
              </a:rPr>
              <a:t>, P4, P8, O1, Oz, and O2 analyzed in LDA classification procedure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Recorded with a 1024 Hz A/D sampling rate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Re-referenced offline to averaged earlobes sites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err="1" smtClean="0">
                <a:solidFill>
                  <a:schemeClr val="tx1"/>
                </a:solidFill>
              </a:rPr>
              <a:t>FIltered</a:t>
            </a:r>
            <a:r>
              <a:rPr lang="en-US" sz="2800" b="0" dirty="0" smtClean="0">
                <a:solidFill>
                  <a:schemeClr val="tx1"/>
                </a:solidFill>
              </a:rPr>
              <a:t> with 0.23 to 30 Hz band pass (12dB/octave)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Segmented -200 to 700ms from stimulus onset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Baseline corrected from -200 to 0ms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Eye blinks were removed using a regression procedure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EOG artifact rejection (±100µV)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ERP components scored with the following windows:</a:t>
            </a:r>
          </a:p>
          <a:p>
            <a:pPr marL="914400" lvl="1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N100 Window: 80-180ms </a:t>
            </a:r>
          </a:p>
          <a:p>
            <a:pPr marL="1371600" lvl="2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1 participant had an N100 latency over 180ms</a:t>
            </a:r>
          </a:p>
          <a:p>
            <a:pPr marL="914400" lvl="1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P300 Window: 250-400ms</a:t>
            </a:r>
          </a:p>
          <a:p>
            <a:pPr marL="1371600" lvl="2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8 participants had a P300 latency over 400ms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r>
              <a:rPr lang="en-US" sz="4400" dirty="0" smtClean="0">
                <a:solidFill>
                  <a:srgbClr val="009900"/>
                </a:solidFill>
              </a:rPr>
              <a:t>LDA Classification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LDA classifier trained on segments consisting of P300 amplitude from 0 to 750ms for a total of 240 observations (24 samples per channel)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Regularized </a:t>
            </a:r>
            <a:r>
              <a:rPr lang="en-US" sz="2800" b="0" dirty="0">
                <a:solidFill>
                  <a:schemeClr val="tx1"/>
                </a:solidFill>
              </a:rPr>
              <a:t>using shrinkage toward the eigenvalue of the covariance </a:t>
            </a:r>
            <a:r>
              <a:rPr lang="en-US" sz="2800" b="0" dirty="0" smtClean="0">
                <a:solidFill>
                  <a:schemeClr val="tx1"/>
                </a:solidFill>
              </a:rPr>
              <a:t>matrix</a:t>
            </a:r>
            <a:r>
              <a:rPr lang="en-US" sz="2800" b="0" baseline="30000" dirty="0">
                <a:solidFill>
                  <a:schemeClr val="tx1"/>
                </a:solidFill>
              </a:rPr>
              <a:t>1</a:t>
            </a: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Shrinkage parameter selected using 10x10 repetitions of random sub-sampling validation</a:t>
            </a:r>
            <a:endParaRPr lang="en-US" sz="2800" b="0" baseline="30000" dirty="0" smtClean="0">
              <a:solidFill>
                <a:schemeClr val="tx1"/>
              </a:solidFill>
            </a:endParaRPr>
          </a:p>
          <a:p>
            <a:pPr marL="914400" lvl="1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60%-20%-20% split between training, validation, and test partitions respectively</a:t>
            </a: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Class labels were assigned after encountering 6 EEG segments by summing the evaluation of LDA discriminant functions and picking the maximum</a:t>
            </a: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endParaRPr lang="en-US" sz="2000" b="0" dirty="0" smtClean="0">
              <a:solidFill>
                <a:schemeClr val="tx1"/>
              </a:solidFill>
            </a:endParaRP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ts val="300"/>
              </a:spcBef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chemeClr val="tx1"/>
              </a:solidFill>
            </a:endParaRPr>
          </a:p>
          <a:p>
            <a:pPr eaLnBrk="0" hangingPunct="0">
              <a:spcBef>
                <a:spcPts val="300"/>
              </a:spcBef>
              <a:buClr>
                <a:srgbClr val="000099"/>
              </a:buClr>
            </a:pPr>
            <a:endParaRPr lang="en-US" sz="2800" b="0" dirty="0" smtClean="0">
              <a:solidFill>
                <a:schemeClr val="tx1"/>
              </a:solidFill>
            </a:endParaRPr>
          </a:p>
        </p:txBody>
      </p:sp>
      <p:sp>
        <p:nvSpPr>
          <p:cNvPr id="2055" name="Text Box 25"/>
          <p:cNvSpPr txBox="1">
            <a:spLocks noChangeArrowheads="1"/>
          </p:cNvSpPr>
          <p:nvPr/>
        </p:nvSpPr>
        <p:spPr bwMode="auto">
          <a:xfrm>
            <a:off x="19384144" y="4863177"/>
            <a:ext cx="715778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n-US" altLang="zh-TW" sz="6000" dirty="0">
                <a:solidFill>
                  <a:srgbClr val="000099"/>
                </a:solidFill>
              </a:rPr>
              <a:t>Results</a:t>
            </a:r>
            <a:endParaRPr kumimoji="0" lang="en-US" altLang="zh-TW" sz="6000" b="0" dirty="0">
              <a:solidFill>
                <a:srgbClr val="000099"/>
              </a:solidFill>
            </a:endParaRPr>
          </a:p>
        </p:txBody>
      </p:sp>
      <p:sp>
        <p:nvSpPr>
          <p:cNvPr id="2058" name="Text Box 53"/>
          <p:cNvSpPr txBox="1">
            <a:spLocks noChangeArrowheads="1"/>
          </p:cNvSpPr>
          <p:nvPr/>
        </p:nvSpPr>
        <p:spPr bwMode="auto">
          <a:xfrm>
            <a:off x="11371332" y="15430500"/>
            <a:ext cx="145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0"/>
              </a:spcBef>
            </a:pPr>
            <a:endParaRPr kumimoji="0" lang="zh-TW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59" name="Text Box 308"/>
          <p:cNvSpPr txBox="1">
            <a:spLocks noChangeArrowheads="1"/>
          </p:cNvSpPr>
          <p:nvPr/>
        </p:nvSpPr>
        <p:spPr bwMode="auto">
          <a:xfrm>
            <a:off x="2655862" y="546907"/>
            <a:ext cx="35363269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8000" dirty="0" smtClean="0"/>
              <a:t>The N100 of Averaged ERPs Predicts LDA Classifier Success </a:t>
            </a:r>
          </a:p>
          <a:p>
            <a:pPr algn="ctr">
              <a:spcBef>
                <a:spcPts val="0"/>
              </a:spcBef>
            </a:pPr>
            <a:r>
              <a:rPr lang="en-US" sz="8000" dirty="0" smtClean="0"/>
              <a:t>on an Individual Basis</a:t>
            </a:r>
            <a:endParaRPr lang="en-US" sz="8000" dirty="0"/>
          </a:p>
        </p:txBody>
      </p:sp>
      <p:sp>
        <p:nvSpPr>
          <p:cNvPr id="2063" name="Text Box 467"/>
          <p:cNvSpPr txBox="1">
            <a:spLocks noChangeArrowheads="1"/>
          </p:cNvSpPr>
          <p:nvPr/>
        </p:nvSpPr>
        <p:spPr bwMode="auto">
          <a:xfrm>
            <a:off x="1067736" y="6211551"/>
            <a:ext cx="7871713" cy="1833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Clr>
                <a:srgbClr val="000099"/>
              </a:buClr>
            </a:pPr>
            <a:r>
              <a:rPr lang="en-US" sz="4400" dirty="0" smtClean="0">
                <a:solidFill>
                  <a:srgbClr val="009900"/>
                </a:solidFill>
              </a:rPr>
              <a:t>P300 Speller</a:t>
            </a: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A P300 is a positive voltage deflection in EEG found 300ms after the presentation of a rare but expected stimulus.</a:t>
            </a: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This averaged ERP component has been associated with cognitive processing of a stimulus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We chose to use a serial P300 speller because it does not require any shift in eye gaze, thus it is likely that the resulting ERPs are due to the flash of the stimuli</a:t>
            </a: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A serial P300 speller operates by presenting a series of flashing characters, in this case letters, to the user.</a:t>
            </a: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When a target </a:t>
            </a:r>
            <a:r>
              <a:rPr lang="en-US" sz="2800" b="0" dirty="0" smtClean="0">
                <a:solidFill>
                  <a:schemeClr val="tx1"/>
                </a:solidFill>
              </a:rPr>
              <a:t>letter is </a:t>
            </a:r>
            <a:r>
              <a:rPr lang="en-US" sz="2800" b="0" dirty="0" smtClean="0">
                <a:solidFill>
                  <a:schemeClr val="tx1"/>
                </a:solidFill>
              </a:rPr>
              <a:t>flashed, we expect the user to exhibit a P300 </a:t>
            </a:r>
            <a:r>
              <a:rPr lang="en-US" sz="2800" b="0" dirty="0" smtClean="0">
                <a:solidFill>
                  <a:schemeClr val="tx1"/>
                </a:solidFill>
              </a:rPr>
              <a:t>response compared to non-target letters.</a:t>
            </a: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Classification of P300 responses is commonly achieved through linear discriminant analysis (LDA).</a:t>
            </a:r>
          </a:p>
          <a:p>
            <a:pPr marL="457200" indent="-4572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Past literature shows variable success in LDA classification from person-to-person, though the cause for this variance is currently unknown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4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eaLnBrk="0" hangingPunct="0">
              <a:buClr>
                <a:srgbClr val="000099"/>
              </a:buClr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buClr>
                <a:srgbClr val="000099"/>
              </a:buClr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buClr>
                <a:srgbClr val="000099"/>
              </a:buClr>
            </a:pP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buClr>
                <a:srgbClr val="000099"/>
              </a:buClr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buClr>
                <a:srgbClr val="000099"/>
              </a:buClr>
            </a:pPr>
            <a:endParaRPr lang="en-US" sz="4400" dirty="0">
              <a:solidFill>
                <a:srgbClr val="009900"/>
              </a:solidFill>
            </a:endParaRPr>
          </a:p>
          <a:p>
            <a:pPr marL="457200" indent="-457200" eaLnBrk="0" hangingPunct="0">
              <a:buClr>
                <a:srgbClr val="000099"/>
              </a:buClr>
            </a:pPr>
            <a:r>
              <a:rPr lang="en-US" sz="4400" dirty="0" smtClean="0">
                <a:solidFill>
                  <a:srgbClr val="009900"/>
                </a:solidFill>
              </a:rPr>
              <a:t>The N100 Component</a:t>
            </a:r>
          </a:p>
          <a:p>
            <a:pPr marL="571500" indent="-5715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The N100 is a negative voltage deflection approximately 100ms after the presentation of a stimulus.</a:t>
            </a:r>
          </a:p>
          <a:p>
            <a:pPr marL="571500" indent="-571500" eaLnBrk="0" hangingPunct="0"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Existing literature reveals that the N100, an </a:t>
            </a:r>
            <a:r>
              <a:rPr lang="en-US" sz="2800" b="0" dirty="0">
                <a:solidFill>
                  <a:schemeClr val="tx1"/>
                </a:solidFill>
              </a:rPr>
              <a:t>averaged ERP </a:t>
            </a:r>
            <a:r>
              <a:rPr lang="en-US" sz="2800" b="0" dirty="0" smtClean="0">
                <a:solidFill>
                  <a:schemeClr val="tx1"/>
                </a:solidFill>
              </a:rPr>
              <a:t>component, </a:t>
            </a:r>
            <a:r>
              <a:rPr lang="en-US" sz="2800" b="0" dirty="0">
                <a:solidFill>
                  <a:schemeClr val="tx1"/>
                </a:solidFill>
              </a:rPr>
              <a:t>has </a:t>
            </a:r>
            <a:r>
              <a:rPr lang="en-US" sz="2800" b="0" dirty="0" smtClean="0">
                <a:solidFill>
                  <a:schemeClr val="tx1"/>
                </a:solidFill>
              </a:rPr>
              <a:t>been implicated in selective attention, and its amplitude and latency are known to vary based on individual factors such as fatigue</a:t>
            </a:r>
            <a:r>
              <a:rPr lang="en-US" sz="2800" b="0" baseline="30000" dirty="0" smtClean="0">
                <a:solidFill>
                  <a:schemeClr val="tx1"/>
                </a:solidFill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</a:rPr>
              <a:t>.</a:t>
            </a:r>
            <a:endParaRPr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buClr>
                <a:srgbClr val="000099"/>
              </a:buClr>
            </a:pP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2064" name="Rectangle 815"/>
          <p:cNvSpPr>
            <a:spLocks noChangeArrowheads="1"/>
          </p:cNvSpPr>
          <p:nvPr/>
        </p:nvSpPr>
        <p:spPr bwMode="auto">
          <a:xfrm>
            <a:off x="19393146" y="19567063"/>
            <a:ext cx="212492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kumimoji="0" lang="zh-TW" altLang="en-US" sz="700" b="0">
                <a:solidFill>
                  <a:srgbClr val="000000"/>
                </a:solidFill>
                <a:cs typeface="Arial" charset="0"/>
              </a:rPr>
              <a:t>  </a:t>
            </a:r>
            <a:endParaRPr kumimoji="0" lang="zh-TW" altLang="en-US" sz="5000" b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  <a:p>
            <a:pPr eaLnBrk="0" hangingPunct="0">
              <a:spcBef>
                <a:spcPct val="0"/>
              </a:spcBef>
            </a:pPr>
            <a:endParaRPr kumimoji="0" lang="zh-TW" altLang="en-US" sz="2400" b="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068" name="Text Box 466"/>
          <p:cNvSpPr txBox="1">
            <a:spLocks noChangeArrowheads="1"/>
          </p:cNvSpPr>
          <p:nvPr/>
        </p:nvSpPr>
        <p:spPr bwMode="auto">
          <a:xfrm>
            <a:off x="1067736" y="26514225"/>
            <a:ext cx="58753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TW" sz="6000" dirty="0" smtClean="0">
                <a:solidFill>
                  <a:srgbClr val="000099"/>
                </a:solidFill>
              </a:rPr>
              <a:t>Purpose</a:t>
            </a:r>
            <a:endParaRPr kumimoji="0" lang="en-US" altLang="zh-TW" sz="6000" dirty="0">
              <a:solidFill>
                <a:srgbClr val="000099"/>
              </a:solidFill>
            </a:endParaRPr>
          </a:p>
        </p:txBody>
      </p:sp>
      <p:sp>
        <p:nvSpPr>
          <p:cNvPr id="2069" name="Text Box 2600"/>
          <p:cNvSpPr txBox="1">
            <a:spLocks noChangeArrowheads="1"/>
          </p:cNvSpPr>
          <p:nvPr/>
        </p:nvSpPr>
        <p:spPr bwMode="auto">
          <a:xfrm>
            <a:off x="939175" y="27546759"/>
            <a:ext cx="8011892" cy="4596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lang="en-US" sz="2800" b="0" dirty="0" smtClean="0">
                <a:solidFill>
                  <a:schemeClr val="tx1"/>
                </a:solidFill>
              </a:rPr>
              <a:t>To discover what individual factors may predict the success of LDA classification of the P300 response in P300 Spellers.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altLang="zh-TW" sz="2800" b="0" dirty="0" smtClean="0">
                <a:solidFill>
                  <a:schemeClr val="tx1"/>
                </a:solidFill>
              </a:rPr>
              <a:t>Predictions:</a:t>
            </a:r>
          </a:p>
          <a:p>
            <a:pPr marL="914400" lvl="1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altLang="zh-TW" sz="2400" b="0" dirty="0" smtClean="0">
                <a:solidFill>
                  <a:schemeClr val="tx1"/>
                </a:solidFill>
              </a:rPr>
              <a:t>The N100 component will be predictive of LDA success such that individuals who exhibit a larger N100 amplitude will have better classification results than individuals with smaller N100 amplitudes.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lang="en-US" sz="2800" b="0" dirty="0">
              <a:solidFill>
                <a:srgbClr val="000099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Arial" charset="0"/>
              <a:buChar char="•"/>
            </a:pPr>
            <a:endParaRPr kumimoji="0" lang="en-US" altLang="zh-TW" sz="800" b="0" dirty="0">
              <a:solidFill>
                <a:schemeClr val="tx1"/>
              </a:solidFill>
            </a:endParaRPr>
          </a:p>
        </p:txBody>
      </p:sp>
      <p:sp>
        <p:nvSpPr>
          <p:cNvPr id="2072" name="Text Box 2681"/>
          <p:cNvSpPr txBox="1">
            <a:spLocks noChangeArrowheads="1"/>
          </p:cNvSpPr>
          <p:nvPr/>
        </p:nvSpPr>
        <p:spPr bwMode="auto">
          <a:xfrm>
            <a:off x="24383150" y="6997700"/>
            <a:ext cx="7702493" cy="46384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endParaRPr kumimoji="0" lang="zh-TW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568336" y="3091026"/>
            <a:ext cx="31422544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altLang="zh-TW" sz="50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Brittany Taylor</a:t>
            </a:r>
            <a:r>
              <a:rPr lang="en-US" altLang="zh-TW" sz="5400" dirty="0">
                <a:solidFill>
                  <a:srgbClr val="666699"/>
                </a:solidFill>
              </a:rPr>
              <a:t>¹</a:t>
            </a:r>
            <a:r>
              <a:rPr lang="en-US" altLang="zh-TW" sz="50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, Elliott Forney</a:t>
            </a:r>
            <a:r>
              <a:rPr lang="en-US" altLang="zh-TW" sz="5400" dirty="0">
                <a:solidFill>
                  <a:srgbClr val="666699"/>
                </a:solidFill>
              </a:rPr>
              <a:t>¹</a:t>
            </a:r>
            <a:r>
              <a:rPr lang="en-US" altLang="zh-TW" sz="50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, Charles Anderson</a:t>
            </a:r>
            <a:r>
              <a:rPr lang="en-US" altLang="zh-TW" sz="5400" dirty="0">
                <a:solidFill>
                  <a:srgbClr val="666699"/>
                </a:solidFill>
              </a:rPr>
              <a:t>¹</a:t>
            </a:r>
            <a:r>
              <a:rPr lang="en-US" altLang="zh-TW" sz="50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, Patricia Davies</a:t>
            </a:r>
            <a:r>
              <a:rPr lang="en-US" altLang="zh-TW" sz="5400" dirty="0">
                <a:solidFill>
                  <a:srgbClr val="666699"/>
                </a:solidFill>
              </a:rPr>
              <a:t>¹</a:t>
            </a:r>
            <a:r>
              <a:rPr lang="en-US" altLang="zh-TW" sz="50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, William </a:t>
            </a:r>
            <a:r>
              <a:rPr lang="en-US" altLang="zh-TW" sz="48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Gavin </a:t>
            </a:r>
            <a:r>
              <a:rPr lang="en-US" altLang="zh-TW" sz="4800" baseline="30000" dirty="0" smtClean="0">
                <a:solidFill>
                  <a:srgbClr val="666699"/>
                </a:solidFill>
                <a:latin typeface="Arial Black" pitchFamily="34" charset="0"/>
                <a:ea typeface="新細明體" pitchFamily="18" charset="-120"/>
              </a:rPr>
              <a:t>1, 2</a:t>
            </a:r>
            <a:endParaRPr lang="en-US" altLang="zh-TW" sz="1400" baseline="30000" dirty="0">
              <a:solidFill>
                <a:srgbClr val="666699"/>
              </a:solidFill>
              <a:latin typeface="Arial Black" pitchFamily="34" charset="0"/>
              <a:ea typeface="新細明體" pitchFamily="18" charset="-120"/>
            </a:endParaRPr>
          </a:p>
          <a:p>
            <a:pPr algn="ctr">
              <a:spcBef>
                <a:spcPts val="0"/>
              </a:spcBef>
            </a:pPr>
            <a:r>
              <a:rPr lang="en-US" altLang="zh-TW" sz="4500" dirty="0">
                <a:solidFill>
                  <a:srgbClr val="666699"/>
                </a:solidFill>
              </a:rPr>
              <a:t>¹Colorado </a:t>
            </a:r>
            <a:r>
              <a:rPr lang="en-US" altLang="zh-TW" sz="4500" dirty="0">
                <a:solidFill>
                  <a:srgbClr val="666699"/>
                </a:solidFill>
                <a:latin typeface="Arial" charset="0"/>
                <a:ea typeface="新細明體" pitchFamily="18" charset="-120"/>
              </a:rPr>
              <a:t>State University, Fort Collins, </a:t>
            </a:r>
            <a:r>
              <a:rPr lang="en-US" altLang="zh-TW" sz="4500" dirty="0" smtClean="0">
                <a:solidFill>
                  <a:srgbClr val="666699"/>
                </a:solidFill>
                <a:latin typeface="Arial" charset="0"/>
                <a:ea typeface="新細明體" pitchFamily="18" charset="-120"/>
              </a:rPr>
              <a:t>CO, USA</a:t>
            </a:r>
            <a:r>
              <a:rPr lang="en-US" altLang="zh-TW" sz="4500" dirty="0">
                <a:solidFill>
                  <a:srgbClr val="666699"/>
                </a:solidFill>
              </a:rPr>
              <a:t>, ²University </a:t>
            </a:r>
            <a:r>
              <a:rPr lang="en-US" altLang="zh-TW" sz="4500" dirty="0" smtClean="0">
                <a:solidFill>
                  <a:srgbClr val="666699"/>
                </a:solidFill>
                <a:latin typeface="Arial" charset="0"/>
                <a:ea typeface="新細明體" pitchFamily="18" charset="-120"/>
              </a:rPr>
              <a:t>of Canterbury, Christchurch, New Zealand</a:t>
            </a:r>
            <a:endParaRPr lang="en-US" altLang="zh-TW" sz="4500" dirty="0">
              <a:solidFill>
                <a:srgbClr val="666699"/>
              </a:solidFill>
              <a:latin typeface="Arial" charset="0"/>
              <a:ea typeface="新細明體" pitchFamily="18" charset="-12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" y="986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51078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9353184" y="6211552"/>
            <a:ext cx="888121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4400" dirty="0" smtClean="0">
                <a:solidFill>
                  <a:srgbClr val="009900"/>
                </a:solidFill>
              </a:rPr>
              <a:t>P300 is Larger for Target Letters</a:t>
            </a:r>
            <a:endParaRPr kumimoji="0" lang="en-US" sz="4400" dirty="0">
              <a:solidFill>
                <a:srgbClr val="0099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19348720" y="7229623"/>
            <a:ext cx="6193291" cy="13083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571500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Both groups display P300 amplitudes that are significantly different  for target letters compared to non-target letters.</a:t>
            </a: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i="1" dirty="0" smtClean="0">
                <a:solidFill>
                  <a:srgbClr val="C00000"/>
                </a:solidFill>
              </a:rPr>
              <a:t>F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13.9,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p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.002</a:t>
            </a:r>
          </a:p>
          <a:p>
            <a:pPr marL="571500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There are no significant differences in P300 amplitude between groups.</a:t>
            </a: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i="1" dirty="0" smtClean="0">
                <a:solidFill>
                  <a:srgbClr val="C00000"/>
                </a:solidFill>
              </a:rPr>
              <a:t>F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.009,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p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.93</a:t>
            </a: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 smtClean="0">
              <a:solidFill>
                <a:schemeClr val="tx1"/>
              </a:solidFill>
            </a:endParaRPr>
          </a:p>
          <a:p>
            <a:pPr marL="1028700" lvl="1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lvl="1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i="1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571500" indent="-5715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 bwMode="auto">
          <a:xfrm>
            <a:off x="19348720" y="14917141"/>
            <a:ext cx="10941917" cy="194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LDA Classification and P300 and N100 amplitudes for each individual are reported in Table 1.</a:t>
            </a:r>
          </a:p>
          <a:p>
            <a:pPr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 bwMode="auto">
          <a:xfrm>
            <a:off x="32046487" y="6149928"/>
            <a:ext cx="7958681" cy="6795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r>
              <a:rPr kumimoji="0" lang="en-US" sz="4400" dirty="0" smtClean="0">
                <a:solidFill>
                  <a:srgbClr val="009900"/>
                </a:solidFill>
              </a:rPr>
              <a:t>Importance of Attention</a:t>
            </a:r>
            <a:endParaRPr kumimoji="0" lang="en-US" sz="4400" dirty="0">
              <a:solidFill>
                <a:srgbClr val="009900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Our results indicate that the P300 Speller should, on average, work successfully, but the N100 amplitude does have a significant relationship with LDA classification abilities.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It appears that individual factors such as fatigue (or other factors that may impact selective attention abilities) could impede users’ abilities to successfully operate P300 Speller BCI.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dirty="0" smtClean="0">
              <a:solidFill>
                <a:srgbClr val="0099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 bwMode="auto">
          <a:xfrm>
            <a:off x="32091521" y="12586305"/>
            <a:ext cx="7958681" cy="9710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r>
              <a:rPr kumimoji="0" lang="en-US" sz="4400" dirty="0" smtClean="0">
                <a:solidFill>
                  <a:srgbClr val="009900"/>
                </a:solidFill>
              </a:rPr>
              <a:t>Cues </a:t>
            </a: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By including averaged N100 amplitude calculations in P300 speller software, a computer could monitor users’ attention levels.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A small averaged N100 amplitude may result in a cue on the user’s screen reminding them to attend, or alerting caregivers that the system may not be operating successfully.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r>
              <a:rPr kumimoji="0" lang="en-US" sz="4400" dirty="0" smtClean="0">
                <a:solidFill>
                  <a:srgbClr val="009900"/>
                </a:solidFill>
              </a:rPr>
              <a:t>Classification Techniques</a:t>
            </a:r>
            <a:endParaRPr kumimoji="0" lang="en-US" sz="2800" b="0" dirty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For certain classification techniques which force the limitation of data, the windows may not include the early sensory information, such as the N100, in their analyses</a:t>
            </a:r>
          </a:p>
          <a:p>
            <a:pPr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4400" dirty="0" smtClean="0">
              <a:solidFill>
                <a:srgbClr val="009900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>
              <a:solidFill>
                <a:schemeClr val="tx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 bwMode="auto">
          <a:xfrm>
            <a:off x="19355215" y="14147701"/>
            <a:ext cx="82966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4400" dirty="0" smtClean="0">
                <a:solidFill>
                  <a:srgbClr val="009900"/>
                </a:solidFill>
              </a:rPr>
              <a:t>LDA Classification and ERPs</a:t>
            </a:r>
            <a:endParaRPr kumimoji="0" lang="en-US" sz="4400" dirty="0">
              <a:solidFill>
                <a:srgbClr val="009900"/>
              </a:solidFill>
            </a:endParaRPr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32083644" y="5050815"/>
            <a:ext cx="796090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TW" sz="6000" dirty="0" smtClean="0">
                <a:solidFill>
                  <a:srgbClr val="000099"/>
                </a:solidFill>
              </a:rPr>
              <a:t>Conclusions</a:t>
            </a:r>
            <a:endParaRPr kumimoji="0" lang="en-US" altLang="zh-TW" sz="6000" b="0" dirty="0">
              <a:solidFill>
                <a:srgbClr val="000099"/>
              </a:solidFill>
            </a:endParaRPr>
          </a:p>
        </p:txBody>
      </p:sp>
      <p:sp>
        <p:nvSpPr>
          <p:cNvPr id="46" name="Text Box 25"/>
          <p:cNvSpPr txBox="1">
            <a:spLocks noChangeArrowheads="1"/>
          </p:cNvSpPr>
          <p:nvPr/>
        </p:nvSpPr>
        <p:spPr bwMode="auto">
          <a:xfrm>
            <a:off x="32091520" y="11891275"/>
            <a:ext cx="796090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TW" sz="6000" dirty="0" smtClean="0">
                <a:solidFill>
                  <a:srgbClr val="000099"/>
                </a:solidFill>
              </a:rPr>
              <a:t>Future Directions</a:t>
            </a:r>
            <a:endParaRPr kumimoji="0" lang="en-US" altLang="zh-TW" sz="6000" b="0" dirty="0">
              <a:solidFill>
                <a:srgbClr val="000099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75" y="575403"/>
            <a:ext cx="2205703" cy="209830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 bwMode="auto">
          <a:xfrm>
            <a:off x="513483" y="2401639"/>
            <a:ext cx="263139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 marL="457200" indent="-457200" algn="ctr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2800" dirty="0" smtClean="0">
                <a:solidFill>
                  <a:srgbClr val="000099"/>
                </a:solidFill>
              </a:rPr>
              <a:t>     Brainwaves Research Lab</a:t>
            </a:r>
            <a:endParaRPr kumimoji="0" lang="en-US" sz="2800" dirty="0">
              <a:solidFill>
                <a:srgbClr val="000099"/>
              </a:solidFill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5645" y="18441357"/>
            <a:ext cx="2543480" cy="2600002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 bwMode="auto">
          <a:xfrm>
            <a:off x="2915944" y="21144390"/>
            <a:ext cx="38661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2000" b="0" dirty="0" smtClean="0">
                <a:solidFill>
                  <a:schemeClr val="tx1"/>
                </a:solidFill>
              </a:rPr>
              <a:t>Figure 1.  Serial P300 speller</a:t>
            </a:r>
            <a:endParaRPr kumimoji="0" lang="en-US" sz="2000" b="0" dirty="0">
              <a:solidFill>
                <a:schemeClr val="tx1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6286" y="7229623"/>
            <a:ext cx="6231829" cy="6453478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 bwMode="auto">
          <a:xfrm>
            <a:off x="19198824" y="11990301"/>
            <a:ext cx="54355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2000" b="0" dirty="0" smtClean="0">
                <a:solidFill>
                  <a:schemeClr val="tx1"/>
                </a:solidFill>
              </a:rPr>
              <a:t>Figure 2. A comparison of mean P300 amplitude for clients and </a:t>
            </a:r>
            <a:r>
              <a:rPr kumimoji="0" lang="en-US" sz="2000" b="0" dirty="0" err="1" smtClean="0">
                <a:solidFill>
                  <a:schemeClr val="tx1"/>
                </a:solidFill>
              </a:rPr>
              <a:t>neurotypicals</a:t>
            </a:r>
            <a:r>
              <a:rPr kumimoji="0" lang="en-US" sz="2000" b="0" dirty="0" smtClean="0">
                <a:solidFill>
                  <a:schemeClr val="tx1"/>
                </a:solidFill>
              </a:rPr>
              <a:t> in target and non-target letter conditions</a:t>
            </a:r>
            <a:endParaRPr kumimoji="0" lang="en-US" sz="2000" b="0" dirty="0">
              <a:solidFill>
                <a:schemeClr val="tx1"/>
              </a:solidFill>
            </a:endParaRPr>
          </a:p>
        </p:txBody>
      </p:sp>
      <p:graphicFrame>
        <p:nvGraphicFramePr>
          <p:cNvPr id="2051" name="Table 20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696476"/>
              </p:ext>
            </p:extLst>
          </p:nvPr>
        </p:nvGraphicFramePr>
        <p:xfrm>
          <a:off x="19078013" y="16862290"/>
          <a:ext cx="12552661" cy="5788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939"/>
                <a:gridCol w="2113799"/>
                <a:gridCol w="1188807"/>
                <a:gridCol w="1478805"/>
                <a:gridCol w="288547"/>
                <a:gridCol w="1370599"/>
                <a:gridCol w="1911625"/>
                <a:gridCol w="1298462"/>
                <a:gridCol w="1623078"/>
              </a:tblGrid>
              <a:tr h="476918"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Client Results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452" marR="894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452" marR="894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Neurotypical</a:t>
                      </a: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Results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452" marR="8945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189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Subject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LDA Classification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N100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P300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Subject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LDA Classification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N100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P300</a:t>
                      </a:r>
                      <a:endParaRPr lang="en-US" sz="2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100.00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-1.72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4.45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87.50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-4.24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12.13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-3.75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10.11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80.00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-2.90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12.54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B003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67.50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-4.95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25.44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B013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82.50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-4.46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9.72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B004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-3.41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5.09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B014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82.50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-7.83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15.03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B005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-2.95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2.79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B015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-4.49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13.91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B006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-1.98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10.21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B016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-1.52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9.18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B007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-4.34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7.57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B017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-4.52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6.52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B018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55.00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-2.11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14.00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6918">
                <a:tc>
                  <a:txBody>
                    <a:bodyPr/>
                    <a:lstStyle/>
                    <a:p>
                      <a:pPr algn="l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B019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52.50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-1.81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8.41</a:t>
                      </a:r>
                    </a:p>
                  </a:txBody>
                  <a:tcPr marL="9318" marR="9318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56" name="TextBox 2055"/>
          <p:cNvSpPr txBox="1"/>
          <p:nvPr/>
        </p:nvSpPr>
        <p:spPr bwMode="auto">
          <a:xfrm>
            <a:off x="18840375" y="16094655"/>
            <a:ext cx="11090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2000" b="0" dirty="0" smtClean="0">
                <a:solidFill>
                  <a:schemeClr val="tx1"/>
                </a:solidFill>
              </a:rPr>
              <a:t>Table 1. Individual LDA Classification (in percent correct) and N100 and P300 amplitudes (in µV)</a:t>
            </a:r>
            <a:r>
              <a:rPr kumimoji="0" lang="en-US" sz="2000" b="0" dirty="0" smtClean="0">
                <a:solidFill>
                  <a:srgbClr val="000099"/>
                </a:solidFill>
              </a:rPr>
              <a:t>.</a:t>
            </a:r>
            <a:endParaRPr kumimoji="0" lang="en-US" sz="2000" b="0" dirty="0">
              <a:solidFill>
                <a:srgbClr val="000099"/>
              </a:solidFill>
            </a:endParaRPr>
          </a:p>
        </p:txBody>
      </p:sp>
      <p:sp>
        <p:nvSpPr>
          <p:cNvPr id="63" name="TextBox 62"/>
          <p:cNvSpPr txBox="1"/>
          <p:nvPr/>
        </p:nvSpPr>
        <p:spPr bwMode="auto">
          <a:xfrm>
            <a:off x="19384142" y="23663376"/>
            <a:ext cx="92812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4400" dirty="0" smtClean="0">
                <a:solidFill>
                  <a:srgbClr val="009900"/>
                </a:solidFill>
              </a:rPr>
              <a:t>N100 Amplitude Predicts LDA</a:t>
            </a:r>
            <a:endParaRPr kumimoji="0" lang="en-US" sz="4400" dirty="0">
              <a:solidFill>
                <a:srgbClr val="0099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 bwMode="auto">
          <a:xfrm>
            <a:off x="19384144" y="24549451"/>
            <a:ext cx="10941917" cy="5349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Combined, N100 </a:t>
            </a:r>
            <a:r>
              <a:rPr kumimoji="0" lang="en-US" sz="2800" b="0" dirty="0" smtClean="0">
                <a:solidFill>
                  <a:schemeClr val="tx1"/>
                </a:solidFill>
              </a:rPr>
              <a:t>and P300 amplitudes to target letters were  significant predictors of LDA success.</a:t>
            </a:r>
          </a:p>
          <a:p>
            <a:pPr marL="914400" lvl="1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i="1" dirty="0" smtClean="0">
                <a:solidFill>
                  <a:srgbClr val="C00000"/>
                </a:solidFill>
              </a:rPr>
              <a:t>R</a:t>
            </a:r>
            <a:r>
              <a:rPr kumimoji="0" lang="en-US" sz="2800" b="0" i="1" baseline="30000" dirty="0" smtClean="0">
                <a:solidFill>
                  <a:srgbClr val="C00000"/>
                </a:solidFill>
              </a:rPr>
              <a:t>2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.48,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F</a:t>
            </a:r>
            <a:r>
              <a:rPr kumimoji="0" lang="en-US" sz="2800" b="0" baseline="-25000" dirty="0" smtClean="0">
                <a:solidFill>
                  <a:srgbClr val="C00000"/>
                </a:solidFill>
              </a:rPr>
              <a:t>(2, 13)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5.97,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p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.015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In this model, only the N100 amplitude is a significant predictor.</a:t>
            </a:r>
          </a:p>
          <a:p>
            <a:pPr marL="914400" lvl="1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N100 amplitude: </a:t>
            </a:r>
            <a:r>
              <a:rPr kumimoji="0" lang="el-GR" sz="2800" b="0" dirty="0" smtClean="0">
                <a:solidFill>
                  <a:srgbClr val="C00000"/>
                </a:solidFill>
              </a:rPr>
              <a:t>β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-.71,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t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-3.44,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p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.004</a:t>
            </a:r>
          </a:p>
          <a:p>
            <a:pPr marL="914400" lvl="1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P300 amplitude: </a:t>
            </a:r>
            <a:r>
              <a:rPr kumimoji="0" lang="el-GR" sz="2800" b="0" dirty="0" smtClean="0">
                <a:solidFill>
                  <a:srgbClr val="C00000"/>
                </a:solidFill>
              </a:rPr>
              <a:t>β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.25,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t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1.21,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p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.25</a:t>
            </a:r>
          </a:p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dirty="0" smtClean="0">
                <a:solidFill>
                  <a:schemeClr val="tx1"/>
                </a:solidFill>
              </a:rPr>
              <a:t>N100 and P300 amplitudes for non-target letters do not significantly contribute to the prediction of LDA success.</a:t>
            </a:r>
          </a:p>
          <a:p>
            <a:pPr marL="914400" lvl="1" indent="-457200"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  <a:buFont typeface="Wingdings" pitchFamily="2" charset="2"/>
              <a:buChar char="v"/>
            </a:pPr>
            <a:r>
              <a:rPr kumimoji="0" lang="en-US" sz="2800" b="0" i="1" dirty="0" smtClean="0">
                <a:solidFill>
                  <a:srgbClr val="C00000"/>
                </a:solidFill>
              </a:rPr>
              <a:t>F</a:t>
            </a:r>
            <a:r>
              <a:rPr kumimoji="0" lang="en-US" sz="2800" b="0" dirty="0" smtClean="0">
                <a:solidFill>
                  <a:srgbClr val="C00000"/>
                </a:solidFill>
              </a:rPr>
              <a:t> Change</a:t>
            </a:r>
            <a:r>
              <a:rPr kumimoji="0" lang="en-US" sz="2800" b="0" baseline="-25000" dirty="0" smtClean="0">
                <a:solidFill>
                  <a:srgbClr val="C00000"/>
                </a:solidFill>
              </a:rPr>
              <a:t>(2, 11)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.089, </a:t>
            </a:r>
            <a:r>
              <a:rPr kumimoji="0" lang="en-US" sz="2800" b="0" i="1" dirty="0" smtClean="0">
                <a:solidFill>
                  <a:srgbClr val="C00000"/>
                </a:solidFill>
              </a:rPr>
              <a:t>p</a:t>
            </a:r>
            <a:r>
              <a:rPr kumimoji="0" lang="en-US" sz="2800" b="0" dirty="0" smtClean="0">
                <a:solidFill>
                  <a:srgbClr val="C00000"/>
                </a:solidFill>
              </a:rPr>
              <a:t> = .92</a:t>
            </a:r>
            <a:endParaRPr kumimoji="0" lang="en-US" sz="2800" b="0" i="1" dirty="0" smtClean="0">
              <a:solidFill>
                <a:srgbClr val="C00000"/>
              </a:solidFill>
            </a:endParaRPr>
          </a:p>
          <a:p>
            <a:pPr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>
              <a:solidFill>
                <a:schemeClr val="tx1"/>
              </a:solidFill>
            </a:endParaRPr>
          </a:p>
          <a:p>
            <a:pPr eaLnBrk="0" hangingPunct="0">
              <a:spcBef>
                <a:spcPct val="0"/>
              </a:spcBef>
              <a:spcAft>
                <a:spcPct val="15000"/>
              </a:spcAft>
              <a:buClr>
                <a:srgbClr val="000099"/>
              </a:buClr>
            </a:pPr>
            <a:endParaRPr kumimoji="0" lang="en-US" sz="2800" b="0" dirty="0">
              <a:solidFill>
                <a:schemeClr val="tx1"/>
              </a:solidFill>
            </a:endParaRPr>
          </a:p>
        </p:txBody>
      </p:sp>
      <p:sp>
        <p:nvSpPr>
          <p:cNvPr id="65" name="Text Box 25"/>
          <p:cNvSpPr txBox="1">
            <a:spLocks noChangeArrowheads="1"/>
          </p:cNvSpPr>
          <p:nvPr/>
        </p:nvSpPr>
        <p:spPr bwMode="auto">
          <a:xfrm>
            <a:off x="32046486" y="21236300"/>
            <a:ext cx="796090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TW" sz="6000" dirty="0" smtClean="0">
                <a:solidFill>
                  <a:srgbClr val="000099"/>
                </a:solidFill>
              </a:rPr>
              <a:t>References</a:t>
            </a:r>
            <a:endParaRPr kumimoji="0" lang="en-US" altLang="zh-TW" sz="6000" b="0" dirty="0">
              <a:solidFill>
                <a:srgbClr val="000099"/>
              </a:solidFill>
            </a:endParaRPr>
          </a:p>
        </p:txBody>
      </p:sp>
      <p:sp>
        <p:nvSpPr>
          <p:cNvPr id="66" name="Text Box 311"/>
          <p:cNvSpPr txBox="1">
            <a:spLocks noChangeArrowheads="1"/>
          </p:cNvSpPr>
          <p:nvPr/>
        </p:nvSpPr>
        <p:spPr bwMode="auto">
          <a:xfrm flipH="1">
            <a:off x="10281816" y="32216800"/>
            <a:ext cx="20539834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accent2"/>
                </a:solidFill>
                <a:latin typeface="Arial" charset="0"/>
                <a:ea typeface="新細明體" pitchFamily="18" charset="-120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kumimoji="0" lang="en-US" altLang="zh-TW" sz="2400" dirty="0">
                <a:solidFill>
                  <a:srgbClr val="666699"/>
                </a:solidFill>
              </a:rPr>
              <a:t>Presented at the </a:t>
            </a:r>
            <a:r>
              <a:rPr kumimoji="0" lang="en-US" altLang="zh-TW" sz="2400" dirty="0" smtClean="0">
                <a:solidFill>
                  <a:srgbClr val="666699"/>
                </a:solidFill>
              </a:rPr>
              <a:t>5</a:t>
            </a:r>
            <a:r>
              <a:rPr kumimoji="0" lang="en-US" altLang="zh-TW" sz="2400" baseline="30000" dirty="0" smtClean="0">
                <a:solidFill>
                  <a:srgbClr val="666699"/>
                </a:solidFill>
              </a:rPr>
              <a:t>th</a:t>
            </a:r>
            <a:r>
              <a:rPr kumimoji="0" lang="en-US" altLang="zh-TW" sz="2400" dirty="0" smtClean="0">
                <a:solidFill>
                  <a:srgbClr val="666699"/>
                </a:solidFill>
              </a:rPr>
              <a:t> International Brain-Computer Interface Meeting, Pacific Grove, CA, USA, June 3-7, 2013</a:t>
            </a:r>
            <a:endParaRPr kumimoji="0" lang="en-US" altLang="zh-TW" sz="2400" dirty="0">
              <a:solidFill>
                <a:srgbClr val="666699"/>
              </a:solidFill>
              <a:latin typeface="Times New Roman" pitchFamily="18" charset="0"/>
            </a:endParaRPr>
          </a:p>
        </p:txBody>
      </p:sp>
      <p:sp>
        <p:nvSpPr>
          <p:cNvPr id="2057" name="TextBox 2056"/>
          <p:cNvSpPr txBox="1"/>
          <p:nvPr/>
        </p:nvSpPr>
        <p:spPr bwMode="auto">
          <a:xfrm>
            <a:off x="32208336" y="22650451"/>
            <a:ext cx="8578157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742950" indent="-742950" eaLnBrk="0" hangingPunct="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en-US" b="0" dirty="0" smtClean="0">
                <a:solidFill>
                  <a:schemeClr val="tx1"/>
                </a:solidFill>
              </a:rPr>
              <a:t>Blankertz, B., </a:t>
            </a:r>
            <a:r>
              <a:rPr lang="en-US" b="0" dirty="0" err="1" smtClean="0">
                <a:solidFill>
                  <a:schemeClr val="tx1"/>
                </a:solidFill>
              </a:rPr>
              <a:t>Lemm</a:t>
            </a:r>
            <a:r>
              <a:rPr lang="en-US" b="0" dirty="0" smtClean="0">
                <a:solidFill>
                  <a:schemeClr val="tx1"/>
                </a:solidFill>
              </a:rPr>
              <a:t>, S., </a:t>
            </a:r>
            <a:r>
              <a:rPr lang="en-US" b="0" dirty="0" err="1" smtClean="0">
                <a:solidFill>
                  <a:schemeClr val="tx1"/>
                </a:solidFill>
              </a:rPr>
              <a:t>Treder</a:t>
            </a:r>
            <a:r>
              <a:rPr lang="en-US" b="0" dirty="0" smtClean="0">
                <a:solidFill>
                  <a:schemeClr val="tx1"/>
                </a:solidFill>
              </a:rPr>
              <a:t>, M., </a:t>
            </a:r>
            <a:r>
              <a:rPr lang="en-US" b="0" dirty="0" err="1" smtClean="0">
                <a:solidFill>
                  <a:schemeClr val="tx1"/>
                </a:solidFill>
              </a:rPr>
              <a:t>Haufe</a:t>
            </a:r>
            <a:r>
              <a:rPr lang="en-US" b="0" dirty="0" smtClean="0">
                <a:solidFill>
                  <a:schemeClr val="tx1"/>
                </a:solidFill>
              </a:rPr>
              <a:t>, S., and Müller, K. (2011). 	Single-trial analysis and classification of ERP </a:t>
            </a:r>
            <a:r>
              <a:rPr lang="en-US" b="0" dirty="0" err="1" smtClean="0">
                <a:solidFill>
                  <a:schemeClr val="tx1"/>
                </a:solidFill>
              </a:rPr>
              <a:t>compenentsaturial</a:t>
            </a:r>
            <a:r>
              <a:rPr lang="en-US" b="0" dirty="0" smtClean="0">
                <a:solidFill>
                  <a:schemeClr val="tx1"/>
                </a:solidFill>
              </a:rPr>
              <a:t>. 	</a:t>
            </a:r>
            <a:r>
              <a:rPr lang="en-US" b="0" i="1" dirty="0" err="1" smtClean="0">
                <a:solidFill>
                  <a:schemeClr val="tx1"/>
                </a:solidFill>
              </a:rPr>
              <a:t>NeuroImage</a:t>
            </a:r>
            <a:r>
              <a:rPr lang="en-US" b="0" dirty="0" smtClean="0">
                <a:solidFill>
                  <a:schemeClr val="tx1"/>
                </a:solidFill>
              </a:rPr>
              <a:t>, 56, 814-825.</a:t>
            </a:r>
          </a:p>
          <a:p>
            <a:pPr marL="742950" indent="-742950" eaLnBrk="0" hangingPunct="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en-US" b="0" dirty="0">
                <a:solidFill>
                  <a:schemeClr val="tx1"/>
                </a:solidFill>
              </a:rPr>
              <a:t>Chapman, R. M., &amp; </a:t>
            </a:r>
            <a:r>
              <a:rPr lang="en-US" b="0" dirty="0" err="1">
                <a:solidFill>
                  <a:schemeClr val="tx1"/>
                </a:solidFill>
              </a:rPr>
              <a:t>Bragdon</a:t>
            </a:r>
            <a:r>
              <a:rPr lang="en-US" b="0" dirty="0">
                <a:solidFill>
                  <a:schemeClr val="tx1"/>
                </a:solidFill>
              </a:rPr>
              <a:t>, H. R. (1964). Evoked responses to numerical </a:t>
            </a:r>
            <a:r>
              <a:rPr lang="en-US" b="0" dirty="0" smtClean="0">
                <a:solidFill>
                  <a:schemeClr val="tx1"/>
                </a:solidFill>
              </a:rPr>
              <a:t>	and non-	numerical </a:t>
            </a:r>
            <a:r>
              <a:rPr lang="en-US" b="0" dirty="0">
                <a:solidFill>
                  <a:schemeClr val="tx1"/>
                </a:solidFill>
              </a:rPr>
              <a:t>visual stimuli while problem solving.</a:t>
            </a:r>
            <a:endParaRPr lang="en-US" b="0" dirty="0" smtClean="0">
              <a:solidFill>
                <a:schemeClr val="tx1"/>
              </a:solidFill>
            </a:endParaRPr>
          </a:p>
          <a:p>
            <a:pPr marL="742950" indent="-742950" eaLnBrk="0" hangingPunct="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en-US" b="0" dirty="0" err="1" smtClean="0">
                <a:solidFill>
                  <a:schemeClr val="tx1"/>
                </a:solidFill>
              </a:rPr>
              <a:t>Hillyard</a:t>
            </a:r>
            <a:r>
              <a:rPr lang="en-US" b="0" dirty="0" smtClean="0">
                <a:solidFill>
                  <a:schemeClr val="tx1"/>
                </a:solidFill>
              </a:rPr>
              <a:t>, S. A., </a:t>
            </a:r>
            <a:r>
              <a:rPr lang="en-US" b="0" dirty="0" err="1" smtClean="0">
                <a:solidFill>
                  <a:schemeClr val="tx1"/>
                </a:solidFill>
              </a:rPr>
              <a:t>Hink</a:t>
            </a:r>
            <a:r>
              <a:rPr lang="en-US" b="0" dirty="0" smtClean="0">
                <a:solidFill>
                  <a:schemeClr val="tx1"/>
                </a:solidFill>
              </a:rPr>
              <a:t>, R. F., </a:t>
            </a:r>
            <a:r>
              <a:rPr lang="en-US" b="0" dirty="0" err="1" smtClean="0">
                <a:solidFill>
                  <a:schemeClr val="tx1"/>
                </a:solidFill>
              </a:rPr>
              <a:t>Schwent</a:t>
            </a:r>
            <a:r>
              <a:rPr lang="en-US" b="0" dirty="0" smtClean="0">
                <a:solidFill>
                  <a:schemeClr val="tx1"/>
                </a:solidFill>
              </a:rPr>
              <a:t>, V. L., and </a:t>
            </a:r>
            <a:r>
              <a:rPr lang="en-US" b="0" dirty="0" err="1" smtClean="0">
                <a:solidFill>
                  <a:schemeClr val="tx1"/>
                </a:solidFill>
              </a:rPr>
              <a:t>Picton</a:t>
            </a:r>
            <a:r>
              <a:rPr lang="en-US" b="0" dirty="0" smtClean="0">
                <a:solidFill>
                  <a:schemeClr val="tx1"/>
                </a:solidFill>
              </a:rPr>
              <a:t>, T. W. (1973). 	Electrical signs of 	selective attention in the human brain. 	</a:t>
            </a:r>
            <a:r>
              <a:rPr lang="en-US" b="0" i="1" dirty="0" smtClean="0">
                <a:solidFill>
                  <a:schemeClr val="tx1"/>
                </a:solidFill>
              </a:rPr>
              <a:t>Science</a:t>
            </a:r>
            <a:r>
              <a:rPr lang="en-US" b="0" dirty="0" smtClean="0">
                <a:solidFill>
                  <a:schemeClr val="tx1"/>
                </a:solidFill>
              </a:rPr>
              <a:t>, 182, 177-180. </a:t>
            </a:r>
            <a:r>
              <a:rPr lang="en-US" b="0" dirty="0" err="1" smtClean="0">
                <a:solidFill>
                  <a:schemeClr val="tx1"/>
                </a:solidFill>
              </a:rPr>
              <a:t>doi</a:t>
            </a:r>
            <a:r>
              <a:rPr lang="en-US" b="0" dirty="0" smtClean="0">
                <a:solidFill>
                  <a:schemeClr val="tx1"/>
                </a:solidFill>
              </a:rPr>
              <a:t>: 10.1126/science.182.4108.177</a:t>
            </a:r>
          </a:p>
          <a:p>
            <a:pPr marL="742950" indent="-742950" eaLnBrk="0" hangingPunct="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en-US" b="0" dirty="0">
                <a:solidFill>
                  <a:schemeClr val="tx1"/>
                </a:solidFill>
              </a:rPr>
              <a:t>Townsend, G. G., </a:t>
            </a:r>
            <a:r>
              <a:rPr lang="en-US" b="0" dirty="0" err="1">
                <a:solidFill>
                  <a:schemeClr val="tx1"/>
                </a:solidFill>
              </a:rPr>
              <a:t>LaPallo</a:t>
            </a:r>
            <a:r>
              <a:rPr lang="en-US" b="0" dirty="0">
                <a:solidFill>
                  <a:schemeClr val="tx1"/>
                </a:solidFill>
              </a:rPr>
              <a:t>, B. K., </a:t>
            </a:r>
            <a:r>
              <a:rPr lang="en-US" b="0" dirty="0" err="1">
                <a:solidFill>
                  <a:schemeClr val="tx1"/>
                </a:solidFill>
              </a:rPr>
              <a:t>Boulay</a:t>
            </a:r>
            <a:r>
              <a:rPr lang="en-US" b="0" dirty="0">
                <a:solidFill>
                  <a:schemeClr val="tx1"/>
                </a:solidFill>
              </a:rPr>
              <a:t>, C. B., </a:t>
            </a:r>
            <a:r>
              <a:rPr lang="en-US" b="0" dirty="0" err="1">
                <a:solidFill>
                  <a:schemeClr val="tx1"/>
                </a:solidFill>
              </a:rPr>
              <a:t>Krusienski</a:t>
            </a:r>
            <a:r>
              <a:rPr lang="en-US" b="0" dirty="0">
                <a:solidFill>
                  <a:schemeClr val="tx1"/>
                </a:solidFill>
              </a:rPr>
              <a:t>, D. J., Frye, G. </a:t>
            </a:r>
            <a:r>
              <a:rPr lang="en-US" b="0" dirty="0" smtClean="0">
                <a:solidFill>
                  <a:schemeClr val="tx1"/>
                </a:solidFill>
              </a:rPr>
              <a:t>	E</a:t>
            </a:r>
            <a:r>
              <a:rPr lang="en-US" b="0" dirty="0">
                <a:solidFill>
                  <a:schemeClr val="tx1"/>
                </a:solidFill>
              </a:rPr>
              <a:t>., Hauser, </a:t>
            </a:r>
            <a:r>
              <a:rPr lang="en-US" b="0" dirty="0" smtClean="0">
                <a:solidFill>
                  <a:schemeClr val="tx1"/>
                </a:solidFill>
              </a:rPr>
              <a:t>C</a:t>
            </a:r>
            <a:r>
              <a:rPr lang="en-US" b="0" dirty="0">
                <a:solidFill>
                  <a:schemeClr val="tx1"/>
                </a:solidFill>
              </a:rPr>
              <a:t>. K., &amp; ... Sellers, E. W. (2010). A novel P300-based brain</a:t>
            </a:r>
            <a:r>
              <a:rPr lang="en-US" b="0" dirty="0" smtClean="0">
                <a:solidFill>
                  <a:schemeClr val="tx1"/>
                </a:solidFill>
              </a:rPr>
              <a:t>–	computer </a:t>
            </a:r>
            <a:r>
              <a:rPr lang="en-US" b="0" dirty="0">
                <a:solidFill>
                  <a:schemeClr val="tx1"/>
                </a:solidFill>
              </a:rPr>
              <a:t>interface </a:t>
            </a:r>
            <a:r>
              <a:rPr lang="en-US" b="0" dirty="0" smtClean="0">
                <a:solidFill>
                  <a:schemeClr val="tx1"/>
                </a:solidFill>
              </a:rPr>
              <a:t>	stimulus </a:t>
            </a:r>
            <a:r>
              <a:rPr lang="en-US" b="0" dirty="0">
                <a:solidFill>
                  <a:schemeClr val="tx1"/>
                </a:solidFill>
              </a:rPr>
              <a:t>presentation paradigm: Moving </a:t>
            </a:r>
            <a:r>
              <a:rPr lang="en-US" b="0" dirty="0" smtClean="0">
                <a:solidFill>
                  <a:schemeClr val="tx1"/>
                </a:solidFill>
              </a:rPr>
              <a:t>	beyond </a:t>
            </a:r>
            <a:r>
              <a:rPr lang="en-US" b="0" dirty="0">
                <a:solidFill>
                  <a:schemeClr val="tx1"/>
                </a:solidFill>
              </a:rPr>
              <a:t>rows and columns. </a:t>
            </a:r>
            <a:r>
              <a:rPr lang="en-US" b="0" i="1" dirty="0">
                <a:solidFill>
                  <a:schemeClr val="tx1"/>
                </a:solidFill>
              </a:rPr>
              <a:t>Clinical </a:t>
            </a:r>
            <a:r>
              <a:rPr lang="en-US" b="0" i="1" dirty="0" smtClean="0">
                <a:solidFill>
                  <a:schemeClr val="tx1"/>
                </a:solidFill>
              </a:rPr>
              <a:t>	Neurophysiology</a:t>
            </a:r>
            <a:r>
              <a:rPr lang="en-US" b="0" dirty="0">
                <a:solidFill>
                  <a:schemeClr val="tx1"/>
                </a:solidFill>
              </a:rPr>
              <a:t>, </a:t>
            </a:r>
            <a:r>
              <a:rPr lang="en-US" b="0" i="1" dirty="0">
                <a:solidFill>
                  <a:schemeClr val="tx1"/>
                </a:solidFill>
              </a:rPr>
              <a:t>121</a:t>
            </a:r>
            <a:r>
              <a:rPr lang="en-US" b="0" dirty="0">
                <a:solidFill>
                  <a:schemeClr val="tx1"/>
                </a:solidFill>
              </a:rPr>
              <a:t>(7), 1109-1120</a:t>
            </a:r>
            <a:r>
              <a:rPr lang="en-US" b="0">
                <a:solidFill>
                  <a:schemeClr val="tx1"/>
                </a:solidFill>
              </a:rPr>
              <a:t>. </a:t>
            </a:r>
            <a:r>
              <a:rPr lang="en-US" b="0" smtClean="0">
                <a:solidFill>
                  <a:schemeClr val="tx1"/>
                </a:solidFill>
              </a:rPr>
              <a:t>	doi:10.1016/j.clinph.2010.01.030</a:t>
            </a:r>
            <a:endParaRPr lang="en-US" b="0" dirty="0" smtClean="0">
              <a:solidFill>
                <a:schemeClr val="tx1"/>
              </a:solidFill>
            </a:endParaRPr>
          </a:p>
          <a:p>
            <a:pPr marL="742950" indent="-742950" eaLnBrk="0" hangingPunct="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endParaRPr kumimoji="0" lang="en-US" sz="2800" b="0" dirty="0" smtClean="0">
              <a:solidFill>
                <a:schemeClr val="tx1"/>
              </a:solidFill>
            </a:endParaRPr>
          </a:p>
          <a:p>
            <a:pPr marL="742950" indent="-742950" eaLnBrk="0" hangingPunct="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endParaRPr kumimoji="0" lang="en-US" sz="3800" dirty="0">
              <a:solidFill>
                <a:srgbClr val="000099"/>
              </a:solidFill>
            </a:endParaRPr>
          </a:p>
        </p:txBody>
      </p:sp>
      <p:sp>
        <p:nvSpPr>
          <p:cNvPr id="69" name="Text Box 25"/>
          <p:cNvSpPr txBox="1">
            <a:spLocks noChangeArrowheads="1"/>
          </p:cNvSpPr>
          <p:nvPr/>
        </p:nvSpPr>
        <p:spPr bwMode="auto">
          <a:xfrm>
            <a:off x="32209133" y="26933175"/>
            <a:ext cx="796090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n-US" altLang="zh-TW" sz="6000" dirty="0" smtClean="0">
                <a:solidFill>
                  <a:srgbClr val="000099"/>
                </a:solidFill>
              </a:rPr>
              <a:t>Acknowledgements</a:t>
            </a:r>
            <a:endParaRPr kumimoji="0" lang="en-US" altLang="zh-TW" sz="6000" b="0" dirty="0">
              <a:solidFill>
                <a:srgbClr val="000099"/>
              </a:solidFill>
            </a:endParaRPr>
          </a:p>
        </p:txBody>
      </p:sp>
      <p:sp>
        <p:nvSpPr>
          <p:cNvPr id="2060" name="TextBox 2059"/>
          <p:cNvSpPr txBox="1"/>
          <p:nvPr/>
        </p:nvSpPr>
        <p:spPr bwMode="auto">
          <a:xfrm>
            <a:off x="32209133" y="28024870"/>
            <a:ext cx="796090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0"/>
              </a:spcBef>
              <a:spcAft>
                <a:spcPct val="15000"/>
              </a:spcAft>
            </a:pPr>
            <a:r>
              <a:rPr kumimoji="0" lang="en-US" sz="2800" b="0" dirty="0">
                <a:solidFill>
                  <a:schemeClr val="tx1"/>
                </a:solidFill>
              </a:rPr>
              <a:t>This research was</a:t>
            </a:r>
            <a:r>
              <a:rPr kumimoji="0" lang="en-US" sz="3800" dirty="0">
                <a:solidFill>
                  <a:srgbClr val="000099"/>
                </a:solidFill>
              </a:rPr>
              <a:t> </a:t>
            </a:r>
            <a:r>
              <a:rPr kumimoji="0" lang="en-US" sz="2800" b="0" dirty="0" smtClean="0">
                <a:solidFill>
                  <a:schemeClr val="tx1"/>
                </a:solidFill>
              </a:rPr>
              <a:t>funded by the National Science Foundation, grant number 1065513, and by the Colorado State University Occupational Therapy Department.</a:t>
            </a:r>
            <a:endParaRPr kumimoji="0" lang="en-US" sz="3800" dirty="0">
              <a:solidFill>
                <a:srgbClr val="000099"/>
              </a:solidFill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9125" y="30012594"/>
            <a:ext cx="2274619" cy="2338607"/>
          </a:xfrm>
          <a:prstGeom prst="rect">
            <a:avLst/>
          </a:prstGeom>
        </p:spPr>
      </p:pic>
      <p:pic>
        <p:nvPicPr>
          <p:cNvPr id="72" name="Picture 71" descr="log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459102" y="946814"/>
            <a:ext cx="4710937" cy="24151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ea typeface="新細明體" charset="-12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/>
      <a:lstStyle>
        <a:defPPr marL="457200" indent="-457200" eaLnBrk="0" hangingPunct="0">
          <a:spcBef>
            <a:spcPct val="0"/>
          </a:spcBef>
          <a:spcAft>
            <a:spcPct val="15000"/>
          </a:spcAft>
          <a:defRPr kumimoji="0" sz="3800" dirty="0">
            <a:solidFill>
              <a:srgbClr val="000099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14213</TotalTime>
  <Words>1222</Words>
  <Application>Microsoft Office PowerPoint</Application>
  <PresentationFormat>Custom</PresentationFormat>
  <Paragraphs>215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Patricia Pailing</dc:creator>
  <cp:lastModifiedBy>Brittany</cp:lastModifiedBy>
  <cp:revision>672</cp:revision>
  <dcterms:created xsi:type="dcterms:W3CDTF">2002-09-17T04:54:54Z</dcterms:created>
  <dcterms:modified xsi:type="dcterms:W3CDTF">2013-05-30T00:28:49Z</dcterms:modified>
</cp:coreProperties>
</file>